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0"/>
  </p:notesMasterIdLst>
  <p:sldIdLst>
    <p:sldId id="344" r:id="rId4"/>
    <p:sldId id="259" r:id="rId5"/>
    <p:sldId id="260" r:id="rId6"/>
    <p:sldId id="336" r:id="rId7"/>
    <p:sldId id="258" r:id="rId8"/>
    <p:sldId id="321" r:id="rId9"/>
    <p:sldId id="283" r:id="rId10"/>
    <p:sldId id="337" r:id="rId11"/>
    <p:sldId id="273" r:id="rId12"/>
    <p:sldId id="338" r:id="rId13"/>
    <p:sldId id="303" r:id="rId14"/>
    <p:sldId id="341" r:id="rId15"/>
    <p:sldId id="340" r:id="rId16"/>
    <p:sldId id="287" r:id="rId17"/>
    <p:sldId id="339" r:id="rId18"/>
    <p:sldId id="3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925" autoAdjust="0"/>
  </p:normalViewPr>
  <p:slideViewPr>
    <p:cSldViewPr snapToGrid="0" showGuides="1">
      <p:cViewPr varScale="1">
        <p:scale>
          <a:sx n="91" d="100"/>
          <a:sy n="91" d="100"/>
        </p:scale>
        <p:origin x="189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ohnes\Dropbox\School\Research%20and%20Papers\PhD\Data%20Analysis\Charts%20and%20figures\Food%20Insecurity%20rate%20and%20Lbs%20receiv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Times New Roman" panose="02020603050405020304" pitchFamily="18" charset="0"/>
                <a:ea typeface="+mj-ea"/>
                <a:cs typeface="Times New Roman" panose="02020603050405020304" pitchFamily="18" charset="0"/>
              </a:defRPr>
            </a:pPr>
            <a:r>
              <a:rPr lang="en-US" sz="2000" dirty="0"/>
              <a:t>Pounds of Food Received</a:t>
            </a:r>
            <a:r>
              <a:rPr lang="en-US" sz="2000" baseline="0" dirty="0"/>
              <a:t> by National Feeding America Food Bank Network</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Times New Roman" panose="02020603050405020304" pitchFamily="18" charset="0"/>
              <a:ea typeface="+mj-ea"/>
              <a:cs typeface="Times New Roman" panose="02020603050405020304" pitchFamily="18" charset="0"/>
            </a:defRPr>
          </a:pPr>
          <a:endParaRPr lang="en-US"/>
        </a:p>
      </c:txPr>
    </c:title>
    <c:autoTitleDeleted val="0"/>
    <c:plotArea>
      <c:layout/>
      <c:lineChart>
        <c:grouping val="standard"/>
        <c:varyColors val="0"/>
        <c:ser>
          <c:idx val="0"/>
          <c:order val="0"/>
          <c:tx>
            <c:strRef>
              <c:f>Sheet1!$B$1</c:f>
              <c:strCache>
                <c:ptCount val="1"/>
                <c:pt idx="0">
                  <c:v>Yearly Pounds</c:v>
                </c:pt>
              </c:strCache>
            </c:strRef>
          </c:tx>
          <c:spPr>
            <a:ln w="44450" cap="rnd">
              <a:solidFill>
                <a:schemeClr val="accent1"/>
              </a:solidFill>
              <a:round/>
            </a:ln>
            <a:effectLst/>
          </c:spPr>
          <c:marker>
            <c:symbol val="none"/>
          </c:marker>
          <c:cat>
            <c:numRef>
              <c:f>Sheet1!$A$2:$A$22</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Sheet1!$B$2:$B$22</c:f>
              <c:numCache>
                <c:formatCode>_(* #,##0_);_(* \(#,##0\);_(* "-"??_);_(@_)</c:formatCode>
                <c:ptCount val="21"/>
                <c:pt idx="0">
                  <c:v>901171092</c:v>
                </c:pt>
                <c:pt idx="1">
                  <c:v>1035265010</c:v>
                </c:pt>
                <c:pt idx="2">
                  <c:v>1167502428</c:v>
                </c:pt>
                <c:pt idx="3">
                  <c:v>1364056024</c:v>
                </c:pt>
                <c:pt idx="4">
                  <c:v>1470945378</c:v>
                </c:pt>
                <c:pt idx="5">
                  <c:v>1661256712</c:v>
                </c:pt>
                <c:pt idx="6">
                  <c:v>1759683406</c:v>
                </c:pt>
                <c:pt idx="7">
                  <c:v>1829374376</c:v>
                </c:pt>
                <c:pt idx="8">
                  <c:v>1987158164</c:v>
                </c:pt>
                <c:pt idx="9">
                  <c:v>2096663126</c:v>
                </c:pt>
                <c:pt idx="10">
                  <c:v>2144067892</c:v>
                </c:pt>
                <c:pt idx="11">
                  <c:v>2107802300</c:v>
                </c:pt>
                <c:pt idx="12">
                  <c:v>2374662304</c:v>
                </c:pt>
                <c:pt idx="13">
                  <c:v>2640560903</c:v>
                </c:pt>
                <c:pt idx="14">
                  <c:v>3098433682</c:v>
                </c:pt>
                <c:pt idx="15">
                  <c:v>3435040734</c:v>
                </c:pt>
                <c:pt idx="16">
                  <c:v>3398715373</c:v>
                </c:pt>
                <c:pt idx="17">
                  <c:v>3895925710</c:v>
                </c:pt>
                <c:pt idx="18">
                  <c:v>4061492309</c:v>
                </c:pt>
                <c:pt idx="19">
                  <c:v>4271360247</c:v>
                </c:pt>
                <c:pt idx="20">
                  <c:v>4591323934</c:v>
                </c:pt>
              </c:numCache>
            </c:numRef>
          </c:val>
          <c:smooth val="0"/>
          <c:extLst>
            <c:ext xmlns:c16="http://schemas.microsoft.com/office/drawing/2014/chart" uri="{C3380CC4-5D6E-409C-BE32-E72D297353CC}">
              <c16:uniqueId val="{00000000-CE82-4A19-93F4-B0264C43A607}"/>
            </c:ext>
          </c:extLst>
        </c:ser>
        <c:dLbls>
          <c:showLegendKey val="0"/>
          <c:showVal val="0"/>
          <c:showCatName val="0"/>
          <c:showSerName val="0"/>
          <c:showPercent val="0"/>
          <c:showBubbleSize val="0"/>
        </c:dLbls>
        <c:marker val="1"/>
        <c:smooth val="0"/>
        <c:axId val="-2072449664"/>
        <c:axId val="-2046908832"/>
      </c:lineChart>
      <c:lineChart>
        <c:grouping val="standard"/>
        <c:varyColors val="0"/>
        <c:ser>
          <c:idx val="1"/>
          <c:order val="1"/>
          <c:tx>
            <c:strRef>
              <c:f>Sheet1!$C$1</c:f>
              <c:strCache>
                <c:ptCount val="1"/>
                <c:pt idx="0">
                  <c:v>Food Insecurity rate (%)</c:v>
                </c:pt>
              </c:strCache>
            </c:strRef>
          </c:tx>
          <c:spPr>
            <a:ln w="25400" cap="rnd">
              <a:solidFill>
                <a:srgbClr val="FFC000"/>
              </a:solidFill>
              <a:prstDash val="sysDash"/>
              <a:round/>
            </a:ln>
            <a:effectLst/>
          </c:spPr>
          <c:marker>
            <c:symbol val="none"/>
          </c:marker>
          <c:cat>
            <c:numRef>
              <c:f>Sheet1!$A$2:$A$22</c:f>
              <c:numCache>
                <c:formatCode>General</c:formatCode>
                <c:ptCount val="21"/>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numCache>
            </c:numRef>
          </c:cat>
          <c:val>
            <c:numRef>
              <c:f>Sheet1!$C$2:$C$22</c:f>
              <c:numCache>
                <c:formatCode>0.00%</c:formatCode>
                <c:ptCount val="21"/>
                <c:pt idx="0">
                  <c:v>0.1202</c:v>
                </c:pt>
                <c:pt idx="1">
                  <c:v>0.1011</c:v>
                </c:pt>
                <c:pt idx="2">
                  <c:v>0.1179</c:v>
                </c:pt>
                <c:pt idx="3">
                  <c:v>0.10059999999999999</c:v>
                </c:pt>
                <c:pt idx="4">
                  <c:v>0.1047</c:v>
                </c:pt>
                <c:pt idx="5">
                  <c:v>0.1069</c:v>
                </c:pt>
                <c:pt idx="6">
                  <c:v>0.111</c:v>
                </c:pt>
                <c:pt idx="7">
                  <c:v>0.11210000000000001</c:v>
                </c:pt>
                <c:pt idx="8">
                  <c:v>0.1195</c:v>
                </c:pt>
                <c:pt idx="9">
                  <c:v>0.11</c:v>
                </c:pt>
                <c:pt idx="10">
                  <c:v>0.1094</c:v>
                </c:pt>
                <c:pt idx="11">
                  <c:v>0.1111</c:v>
                </c:pt>
                <c:pt idx="12">
                  <c:v>0.1459</c:v>
                </c:pt>
                <c:pt idx="13">
                  <c:v>0.1469</c:v>
                </c:pt>
                <c:pt idx="14">
                  <c:v>0.14510000000000001</c:v>
                </c:pt>
                <c:pt idx="15">
                  <c:v>0.14940000000000001</c:v>
                </c:pt>
                <c:pt idx="16">
                  <c:v>0.14510000000000001</c:v>
                </c:pt>
                <c:pt idx="17">
                  <c:v>0.14280000000000001</c:v>
                </c:pt>
                <c:pt idx="18">
                  <c:v>0.14050000000000001</c:v>
                </c:pt>
                <c:pt idx="19">
                  <c:v>0.12659999999999999</c:v>
                </c:pt>
                <c:pt idx="20">
                  <c:v>0.123</c:v>
                </c:pt>
              </c:numCache>
            </c:numRef>
          </c:val>
          <c:smooth val="0"/>
          <c:extLst>
            <c:ext xmlns:c16="http://schemas.microsoft.com/office/drawing/2014/chart" uri="{C3380CC4-5D6E-409C-BE32-E72D297353CC}">
              <c16:uniqueId val="{00000001-CE82-4A19-93F4-B0264C43A607}"/>
            </c:ext>
          </c:extLst>
        </c:ser>
        <c:dLbls>
          <c:showLegendKey val="0"/>
          <c:showVal val="0"/>
          <c:showCatName val="0"/>
          <c:showSerName val="0"/>
          <c:showPercent val="0"/>
          <c:showBubbleSize val="0"/>
        </c:dLbls>
        <c:marker val="1"/>
        <c:smooth val="0"/>
        <c:axId val="-2047461728"/>
        <c:axId val="-2072607760"/>
      </c:lineChart>
      <c:catAx>
        <c:axId val="-2072449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46908832"/>
        <c:crosses val="autoZero"/>
        <c:auto val="1"/>
        <c:lblAlgn val="ctr"/>
        <c:lblOffset val="100"/>
        <c:noMultiLvlLbl val="0"/>
      </c:catAx>
      <c:valAx>
        <c:axId val="-20469088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dirty="0"/>
                  <a:t>YEARLY LBS.</a:t>
                </a:r>
              </a:p>
            </c:rich>
          </c:tx>
          <c:layout>
            <c:manualLayout>
              <c:xMode val="edge"/>
              <c:yMode val="edge"/>
              <c:x val="8.1692307043350308E-3"/>
              <c:y val="0.42988641134633637"/>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72449664"/>
        <c:crosses val="autoZero"/>
        <c:crossBetween val="between"/>
      </c:valAx>
      <c:valAx>
        <c:axId val="-2072607760"/>
        <c:scaling>
          <c:orientation val="minMax"/>
          <c:max val="0.16"/>
          <c:min val="0.09"/>
        </c:scaling>
        <c:delete val="0"/>
        <c:axPos val="r"/>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400" dirty="0"/>
                  <a:t>National Food insecurity  </a:t>
                </a:r>
                <a:r>
                  <a:rPr lang="en-US" sz="1400" dirty="0" err="1"/>
                  <a:t>rATE</a:t>
                </a:r>
                <a:r>
                  <a:rPr lang="en-US" sz="1400" dirty="0"/>
                  <a:t>   (%)</a:t>
                </a:r>
              </a:p>
            </c:rich>
          </c:tx>
          <c:layout>
            <c:manualLayout>
              <c:xMode val="edge"/>
              <c:yMode val="edge"/>
              <c:x val="0.97076863175335204"/>
              <c:y val="0.19361264188709273"/>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47461728"/>
        <c:crosses val="max"/>
        <c:crossBetween val="between"/>
      </c:valAx>
      <c:catAx>
        <c:axId val="-2047461728"/>
        <c:scaling>
          <c:orientation val="minMax"/>
        </c:scaling>
        <c:delete val="1"/>
        <c:axPos val="t"/>
        <c:numFmt formatCode="General" sourceLinked="1"/>
        <c:majorTickMark val="out"/>
        <c:minorTickMark val="none"/>
        <c:tickLblPos val="nextTo"/>
        <c:crossAx val="-2072607760"/>
        <c:crosses val="max"/>
        <c:auto val="1"/>
        <c:lblAlgn val="ctr"/>
        <c:lblOffset val="100"/>
        <c:noMultiLvlLbl val="0"/>
      </c:catAx>
      <c:spPr>
        <a:noFill/>
        <a:ln>
          <a:noFill/>
        </a:ln>
        <a:effectLst/>
      </c:spPr>
    </c:plotArea>
    <c:legend>
      <c:legendPos val="t"/>
      <c:layout>
        <c:manualLayout>
          <c:xMode val="edge"/>
          <c:yMode val="edge"/>
          <c:x val="0.30687480479256157"/>
          <c:y val="7.7735557658882945E-2"/>
          <c:w val="0.39556716117078061"/>
          <c:h val="4.867003035504689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5CDC7-CB1C-44D3-8332-3D25AD61C91C}" type="datetimeFigureOut">
              <a:rPr lang="en-US" smtClean="0"/>
              <a:t>11/2/20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F01EE-FEC6-4EEF-9E00-90C83B5B7066}" type="slidenum">
              <a:rPr lang="en-US" smtClean="0"/>
              <a:t>‹#›</a:t>
            </a:fld>
            <a:endParaRPr lang="en-US"/>
          </a:p>
        </p:txBody>
      </p:sp>
    </p:spTree>
    <p:extLst>
      <p:ext uri="{BB962C8B-B14F-4D97-AF65-F5344CB8AC3E}">
        <p14:creationId xmlns:p14="http://schemas.microsoft.com/office/powerpoint/2010/main" val="137819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draw on James Vernon and Mike Davis to understand the relationship between vulnerabilities to hunger and capitalism. Hunger is of course not exceptional to capitalism but very much a part of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06213-270E-4CC9-A94F-39AF514EB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96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work through the graph.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06213-270E-4CC9-A94F-39AF514EB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27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2913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2549-23B8-4CB9-9DDA-E1FF42781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939308-83E2-49FA-9A9B-212B45917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9F6305-929A-4715-98EE-6DFCF8C7AACC}"/>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5" name="Footer Placeholder 4">
            <a:extLst>
              <a:ext uri="{FF2B5EF4-FFF2-40B4-BE49-F238E27FC236}">
                <a16:creationId xmlns:a16="http://schemas.microsoft.com/office/drawing/2014/main" id="{3EA7DDD3-6A9A-4659-8178-AC980FA1A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E4F07-8CCF-42F5-986B-F34124C3C256}"/>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190337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DCC3-A07A-4854-9D83-6FDDAB8F81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87587F-8812-4E70-A4FE-C63079E97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BCE9B-E70C-410A-9606-7C14751E3AE1}"/>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5" name="Footer Placeholder 4">
            <a:extLst>
              <a:ext uri="{FF2B5EF4-FFF2-40B4-BE49-F238E27FC236}">
                <a16:creationId xmlns:a16="http://schemas.microsoft.com/office/drawing/2014/main" id="{06858EE6-79A6-45F7-8F96-69E2586BB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6B705-C061-488F-AB45-7F5CE327AB87}"/>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178385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2F463E-E812-453D-AFEC-F03267AFFB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A0F679-B0B2-490A-BBDB-9B16A6BEF7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690C8-0607-456D-9C83-931709568287}"/>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5" name="Footer Placeholder 4">
            <a:extLst>
              <a:ext uri="{FF2B5EF4-FFF2-40B4-BE49-F238E27FC236}">
                <a16:creationId xmlns:a16="http://schemas.microsoft.com/office/drawing/2014/main" id="{D763B708-B93B-42F0-AC80-BF6359823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7E26D-1638-4962-8A21-F56A4448F004}"/>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94766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5B32-3055-485A-B894-A7419656DE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34894-9737-4A03-BFB5-30F7040025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793B21-2CC3-4166-B993-FCE05CDCB21D}"/>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5" name="Footer Placeholder 4">
            <a:extLst>
              <a:ext uri="{FF2B5EF4-FFF2-40B4-BE49-F238E27FC236}">
                <a16:creationId xmlns:a16="http://schemas.microsoft.com/office/drawing/2014/main" id="{9C974DF2-2C20-45C2-BFC1-B74981E38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3ECA2-6740-4CC4-AC64-6038C462D411}"/>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2177009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4FEE-239A-4441-9D73-09BD83096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CF7AC-3AF4-42B9-8954-92F5962692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B84A4-85D5-4D48-8E0D-5B6016514765}"/>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5" name="Footer Placeholder 4">
            <a:extLst>
              <a:ext uri="{FF2B5EF4-FFF2-40B4-BE49-F238E27FC236}">
                <a16:creationId xmlns:a16="http://schemas.microsoft.com/office/drawing/2014/main" id="{88893F5E-2D0F-4BEF-A5AF-589243437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324A1-4A40-4B31-BD28-5099E3FCC838}"/>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424828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30FA-6D61-4FC2-A984-3BF3310A11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47C85-C718-4ADB-8512-F91F3174A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F73216-D183-4C61-ABC6-55F8742553CA}"/>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5" name="Footer Placeholder 4">
            <a:extLst>
              <a:ext uri="{FF2B5EF4-FFF2-40B4-BE49-F238E27FC236}">
                <a16:creationId xmlns:a16="http://schemas.microsoft.com/office/drawing/2014/main" id="{3D6D1990-9C0F-4E74-AF5B-4E635EAF2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EC7A6-E57A-4E7A-911F-49B2F44E6CC5}"/>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78787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E59B-5062-4708-BBF6-72AC188A2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B911D-4602-4AE6-AB07-FEFDC4A569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B0E0B8-3AB0-41D0-9F6A-8DDDC75539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2714DC-A789-48BB-A506-DEE9B675A9F2}"/>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6" name="Footer Placeholder 5">
            <a:extLst>
              <a:ext uri="{FF2B5EF4-FFF2-40B4-BE49-F238E27FC236}">
                <a16:creationId xmlns:a16="http://schemas.microsoft.com/office/drawing/2014/main" id="{EF90B5B9-551B-4368-83B4-B2C80CEA6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69351-0FA6-466C-9633-AABEA6D3A416}"/>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946546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168F-0211-42FC-847C-4050DEE1BF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7FCE45-C76F-4541-8AFD-7E602F10B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13F3B9-589E-4C16-8073-28C014CB74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A9257-E0A5-4E4A-8816-EEA699214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E6B091-D15C-4C02-8102-40DD8B8D68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38C5D7-AFBB-4B96-8EAE-8C70D0C90973}"/>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8" name="Footer Placeholder 7">
            <a:extLst>
              <a:ext uri="{FF2B5EF4-FFF2-40B4-BE49-F238E27FC236}">
                <a16:creationId xmlns:a16="http://schemas.microsoft.com/office/drawing/2014/main" id="{B226ADBC-E8BB-4B9C-929E-5365468935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1FE4EE-77B5-439C-8979-D9D6F723E37A}"/>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97731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027B-B4FA-4BB4-84D5-57D8824B1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AFE038-12B1-42BB-838B-35134E5DD1F7}"/>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4" name="Footer Placeholder 3">
            <a:extLst>
              <a:ext uri="{FF2B5EF4-FFF2-40B4-BE49-F238E27FC236}">
                <a16:creationId xmlns:a16="http://schemas.microsoft.com/office/drawing/2014/main" id="{B66E22E0-85C4-432F-AF04-6B6E69BA2E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0E2175-AFAA-47EE-841D-2EC5674449EB}"/>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2172576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B07010-9D89-4037-9D49-8C4AC92FA794}"/>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3" name="Footer Placeholder 2">
            <a:extLst>
              <a:ext uri="{FF2B5EF4-FFF2-40B4-BE49-F238E27FC236}">
                <a16:creationId xmlns:a16="http://schemas.microsoft.com/office/drawing/2014/main" id="{8D8C4688-BB93-4C65-A449-E0BCFA4BC8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5E1949-5250-4FB9-9F12-43DBA987F234}"/>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1139713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47E8-12E3-4DDE-9355-05370F842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10AABE-EB41-4E4C-ADC2-E9BFD0FB7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EF25CE-523C-456D-ACD3-CCEF8A016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3DC975-7759-4F1E-90BC-E580A056A61D}"/>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6" name="Footer Placeholder 5">
            <a:extLst>
              <a:ext uri="{FF2B5EF4-FFF2-40B4-BE49-F238E27FC236}">
                <a16:creationId xmlns:a16="http://schemas.microsoft.com/office/drawing/2014/main" id="{E58DECA7-3E91-4614-8541-F67E8F8E8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DEE25-9F3F-487D-BCC8-962EF9588164}"/>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359076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DA2D3-2AEC-4EDC-BE5F-CA751636D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70C19-DCF5-4DC5-8CAD-62DB646911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25A23F-835E-461F-A02D-1C6240A82879}"/>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5" name="Footer Placeholder 4">
            <a:extLst>
              <a:ext uri="{FF2B5EF4-FFF2-40B4-BE49-F238E27FC236}">
                <a16:creationId xmlns:a16="http://schemas.microsoft.com/office/drawing/2014/main" id="{B3F68F36-C0A7-4BF4-A9FF-514975BFEB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984DF-4B14-4715-B245-C078A19C6ED3}"/>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2694024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65EF-F7DA-4393-BAF4-7F4D29C67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DC4E-98E4-418F-B9DF-48D3A2C3B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077777-B630-41B4-A084-2F0411205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C98F31-7680-42DB-BEB1-061A15863B07}"/>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6" name="Footer Placeholder 5">
            <a:extLst>
              <a:ext uri="{FF2B5EF4-FFF2-40B4-BE49-F238E27FC236}">
                <a16:creationId xmlns:a16="http://schemas.microsoft.com/office/drawing/2014/main" id="{D8F7CA07-FD7C-4AFF-B8E3-9A4F8BAF1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15D1FC-F106-436E-BBB9-AA1E2E170AF8}"/>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387263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9CEA-B9DA-40A0-94B8-B80AC7CAFA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0E20E9-9E16-4C7B-82A1-5407DF2A70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04D3C-E8D0-42A0-BD2F-C60ED24381E8}"/>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5" name="Footer Placeholder 4">
            <a:extLst>
              <a:ext uri="{FF2B5EF4-FFF2-40B4-BE49-F238E27FC236}">
                <a16:creationId xmlns:a16="http://schemas.microsoft.com/office/drawing/2014/main" id="{CDC92A10-8A2E-4F6B-ACB7-3F7BCF3CA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61DD5-DA40-4EFB-827F-C261A4630EC7}"/>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1803162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D25E8-6344-4046-B962-398D15861D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0CC75D-676A-423A-89DE-1C30EB0E158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AEF3-C88D-4106-B8E6-6EF9C11F0A1D}"/>
              </a:ext>
            </a:extLst>
          </p:cNvPr>
          <p:cNvSpPr>
            <a:spLocks noGrp="1"/>
          </p:cNvSpPr>
          <p:nvPr>
            <p:ph type="dt" sz="half" idx="10"/>
          </p:nvPr>
        </p:nvSpPr>
        <p:spPr/>
        <p:txBody>
          <a:bodyPr/>
          <a:lstStyle/>
          <a:p>
            <a:fld id="{84EC16E9-5051-4480-A109-E03A7B9A758E}" type="datetimeFigureOut">
              <a:rPr lang="en-US" smtClean="0"/>
              <a:t>11/2/20</a:t>
            </a:fld>
            <a:endParaRPr lang="en-US"/>
          </a:p>
        </p:txBody>
      </p:sp>
      <p:sp>
        <p:nvSpPr>
          <p:cNvPr id="5" name="Footer Placeholder 4">
            <a:extLst>
              <a:ext uri="{FF2B5EF4-FFF2-40B4-BE49-F238E27FC236}">
                <a16:creationId xmlns:a16="http://schemas.microsoft.com/office/drawing/2014/main" id="{0C92D6A5-8F22-40B8-880A-022E0294B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25326-C6AC-4782-8554-E5F348D0418C}"/>
              </a:ext>
            </a:extLst>
          </p:cNvPr>
          <p:cNvSpPr>
            <a:spLocks noGrp="1"/>
          </p:cNvSpPr>
          <p:nvPr>
            <p:ph type="sldNum" sz="quarter" idx="12"/>
          </p:nvPr>
        </p:nvSpPr>
        <p:spPr/>
        <p:txBody>
          <a:bodyPr/>
          <a:lstStyle/>
          <a:p>
            <a:fld id="{B3B84FA5-2B27-4E0E-AF5B-98300E3A968F}" type="slidenum">
              <a:rPr lang="en-US" smtClean="0"/>
              <a:t>‹#›</a:t>
            </a:fld>
            <a:endParaRPr lang="en-US"/>
          </a:p>
        </p:txBody>
      </p:sp>
    </p:spTree>
    <p:extLst>
      <p:ext uri="{BB962C8B-B14F-4D97-AF65-F5344CB8AC3E}">
        <p14:creationId xmlns:p14="http://schemas.microsoft.com/office/powerpoint/2010/main" val="4185383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811423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EAD7B9-0244-4693-B348-8AF6B1287BCE}" type="datetime1">
              <a:rPr lang="en-US" smtClean="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350101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E203A-EA8D-46BB-BB09-26877A74E782}" type="datetime1">
              <a:rPr lang="en-US" smtClean="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1491236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65C90E-6F73-45CE-8785-F5F51AE79AC0}" type="datetime1">
              <a:rPr lang="en-US" smtClean="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1738562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2413CC-6CB7-4613-93A1-8BCBA66624AE}" type="datetime1">
              <a:rPr lang="en-US" smtClean="0"/>
              <a:t>11/2/20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1864908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D97A9-BE22-4FD6-BC4C-66A59D05C9C0}" type="datetime1">
              <a:rPr lang="en-US" smtClean="0"/>
              <a:t>11/2/20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2914146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A41A04-0D6F-4A9A-8176-A8707666F036}" type="datetime1">
              <a:rPr lang="en-US" smtClean="0"/>
              <a:t>11/2/20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191261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1559-7153-474A-888C-F31323A8F7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1604E-56E7-409C-8FAA-31357F8BC5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22F53-234D-43B9-8362-42B03CC481C4}"/>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5" name="Footer Placeholder 4">
            <a:extLst>
              <a:ext uri="{FF2B5EF4-FFF2-40B4-BE49-F238E27FC236}">
                <a16:creationId xmlns:a16="http://schemas.microsoft.com/office/drawing/2014/main" id="{C42E79A1-CABD-4DEF-8706-B7710F51A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DC083-1076-4C8B-9B50-4B7BF346C465}"/>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3106960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B7E85-ED34-4702-B788-B6201F5EEE0D}" type="datetime1">
              <a:rPr lang="en-US" smtClean="0"/>
              <a:t>11/2/20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1500895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42098-4568-4E6C-819E-078A868CA6A0}" type="datetime1">
              <a:rPr lang="en-US" smtClean="0"/>
              <a:t>11/2/20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1624910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46E64F-2BC4-4A8C-9460-09EC1B89BBA0}" type="datetime1">
              <a:rPr lang="en-US" smtClean="0"/>
              <a:t>11/2/20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3365821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E5F41B-9C71-4832-B8D1-071DE6D1D5A6}" type="datetime1">
              <a:rPr lang="en-US" smtClean="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3420041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6F63F2-5157-4833-814D-BB4D681A422F}" type="datetime1">
              <a:rPr lang="en-US" smtClean="0"/>
              <a:t>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7CA1D-005F-4793-9D70-7112F345A2AB}" type="slidenum">
              <a:rPr lang="en-US" smtClean="0"/>
              <a:t>‹#›</a:t>
            </a:fld>
            <a:endParaRPr lang="en-US" dirty="0"/>
          </a:p>
        </p:txBody>
      </p:sp>
    </p:spTree>
    <p:extLst>
      <p:ext uri="{BB962C8B-B14F-4D97-AF65-F5344CB8AC3E}">
        <p14:creationId xmlns:p14="http://schemas.microsoft.com/office/powerpoint/2010/main" val="2153827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53575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312E-6D74-4825-81D3-5520EB6EC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AF2A5-0C8E-49E3-B068-B2FC2127E2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A91D6B-56B0-44F0-9D8A-D93F614B4D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C6D774-4ECB-46D5-8F91-57D792254517}"/>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6" name="Footer Placeholder 5">
            <a:extLst>
              <a:ext uri="{FF2B5EF4-FFF2-40B4-BE49-F238E27FC236}">
                <a16:creationId xmlns:a16="http://schemas.microsoft.com/office/drawing/2014/main" id="{C815F0D1-A970-44C1-B1D9-D4662B186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EDACC8-0762-44CD-9D11-937F5D669340}"/>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395214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96667-A7E8-49C2-AD44-2127E0F359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83F496-9075-4654-96AC-122E3CD8C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806384-72E4-45E7-B201-E7987AB9C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11D5E8-4BA9-4198-8DE8-C2F121C71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51811-90AD-47FE-A72A-A9B08FE94E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E26992-55C2-491E-A59A-5F4CEE2D0401}"/>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8" name="Footer Placeholder 7">
            <a:extLst>
              <a:ext uri="{FF2B5EF4-FFF2-40B4-BE49-F238E27FC236}">
                <a16:creationId xmlns:a16="http://schemas.microsoft.com/office/drawing/2014/main" id="{68AD911A-EC1A-4724-8347-218BFAD703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5E66D3-DD12-4DF4-B8E4-524EA34B21F6}"/>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389245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B75D-C7F8-4614-8005-0DA6CA1CD9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F4EF27-8E36-4512-9F7C-6C6AE30DABF8}"/>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4" name="Footer Placeholder 3">
            <a:extLst>
              <a:ext uri="{FF2B5EF4-FFF2-40B4-BE49-F238E27FC236}">
                <a16:creationId xmlns:a16="http://schemas.microsoft.com/office/drawing/2014/main" id="{E6F53974-5814-4C71-B368-B1CDEDB7E0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2A344C-DCD6-4B34-818A-01E49F3E951E}"/>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317356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DE417-AC2E-4396-9877-FE93CDC4082E}"/>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3" name="Footer Placeholder 2">
            <a:extLst>
              <a:ext uri="{FF2B5EF4-FFF2-40B4-BE49-F238E27FC236}">
                <a16:creationId xmlns:a16="http://schemas.microsoft.com/office/drawing/2014/main" id="{C183C7EB-BA33-4776-BBB2-5F39DF2A6A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02EA5F-FFA7-4B09-B746-E176F9ED08DD}"/>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41730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20090-2617-4DEA-8EDB-199D00F1B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11E20-A653-4825-8C90-E3FDDA8A8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4F52A-1969-491B-B85B-90A637D06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B6C6A-32B8-49BA-BF5E-484F35348773}"/>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6" name="Footer Placeholder 5">
            <a:extLst>
              <a:ext uri="{FF2B5EF4-FFF2-40B4-BE49-F238E27FC236}">
                <a16:creationId xmlns:a16="http://schemas.microsoft.com/office/drawing/2014/main" id="{63E8985B-F90B-49A3-BBE4-8C84BFF12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7638A3-7B78-41F8-8212-2E62EEDBAFC6}"/>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13520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B441-EC7B-4019-859E-81C076799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4FE21-6C23-4119-958F-52F03C6756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67BB86-6E0A-40A6-9A00-F6F499C00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F8DA3-C8A5-4D91-9315-A2729F9E4B84}"/>
              </a:ext>
            </a:extLst>
          </p:cNvPr>
          <p:cNvSpPr>
            <a:spLocks noGrp="1"/>
          </p:cNvSpPr>
          <p:nvPr>
            <p:ph type="dt" sz="half" idx="10"/>
          </p:nvPr>
        </p:nvSpPr>
        <p:spPr/>
        <p:txBody>
          <a:bodyPr/>
          <a:lstStyle/>
          <a:p>
            <a:fld id="{A110B5E5-D0EB-4ECC-BE9D-5CF4A4BF22E9}" type="datetimeFigureOut">
              <a:rPr lang="en-US" smtClean="0"/>
              <a:t>11/2/20</a:t>
            </a:fld>
            <a:endParaRPr lang="en-US"/>
          </a:p>
        </p:txBody>
      </p:sp>
      <p:sp>
        <p:nvSpPr>
          <p:cNvPr id="6" name="Footer Placeholder 5">
            <a:extLst>
              <a:ext uri="{FF2B5EF4-FFF2-40B4-BE49-F238E27FC236}">
                <a16:creationId xmlns:a16="http://schemas.microsoft.com/office/drawing/2014/main" id="{85D0CD92-CCB5-4F6C-9B17-20DCF78B6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66864-654C-43A5-A48F-D7F383ED3796}"/>
              </a:ext>
            </a:extLst>
          </p:cNvPr>
          <p:cNvSpPr>
            <a:spLocks noGrp="1"/>
          </p:cNvSpPr>
          <p:nvPr>
            <p:ph type="sldNum" sz="quarter" idx="12"/>
          </p:nvPr>
        </p:nvSpPr>
        <p:spPr/>
        <p:txBody>
          <a:bodyPr/>
          <a:lstStyle/>
          <a:p>
            <a:fld id="{C813F3FC-B222-4D4F-BE86-7341C9062C64}" type="slidenum">
              <a:rPr lang="en-US" smtClean="0"/>
              <a:t>‹#›</a:t>
            </a:fld>
            <a:endParaRPr lang="en-US"/>
          </a:p>
        </p:txBody>
      </p:sp>
    </p:spTree>
    <p:extLst>
      <p:ext uri="{BB962C8B-B14F-4D97-AF65-F5344CB8AC3E}">
        <p14:creationId xmlns:p14="http://schemas.microsoft.com/office/powerpoint/2010/main" val="125026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050C1-8CEB-4F6A-A48C-2C88FD22E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2DE4B-E9BF-41B9-9EA0-35BC3BF2B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62A99-3E06-478B-A37D-71E9AD712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0B5E5-D0EB-4ECC-BE9D-5CF4A4BF22E9}" type="datetimeFigureOut">
              <a:rPr lang="en-US" smtClean="0"/>
              <a:t>11/2/20</a:t>
            </a:fld>
            <a:endParaRPr lang="en-US"/>
          </a:p>
        </p:txBody>
      </p:sp>
      <p:sp>
        <p:nvSpPr>
          <p:cNvPr id="5" name="Footer Placeholder 4">
            <a:extLst>
              <a:ext uri="{FF2B5EF4-FFF2-40B4-BE49-F238E27FC236}">
                <a16:creationId xmlns:a16="http://schemas.microsoft.com/office/drawing/2014/main" id="{BDA9C1E6-7CCD-4F2D-AA29-0C9B5AEFD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F7A01B-C5C3-4923-AF67-27FDDE7A8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3F3FC-B222-4D4F-BE86-7341C9062C64}" type="slidenum">
              <a:rPr lang="en-US" smtClean="0"/>
              <a:t>‹#›</a:t>
            </a:fld>
            <a:endParaRPr lang="en-US"/>
          </a:p>
        </p:txBody>
      </p:sp>
    </p:spTree>
    <p:extLst>
      <p:ext uri="{BB962C8B-B14F-4D97-AF65-F5344CB8AC3E}">
        <p14:creationId xmlns:p14="http://schemas.microsoft.com/office/powerpoint/2010/main" val="36729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3E219B-6E57-4CD7-BF34-0862603A9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E5880-9C5C-4974-B610-7B997B63F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7E2C8-A634-42E0-9058-0F946BD92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C16E9-5051-4480-A109-E03A7B9A758E}" type="datetimeFigureOut">
              <a:rPr lang="en-US" smtClean="0"/>
              <a:t>11/2/20</a:t>
            </a:fld>
            <a:endParaRPr lang="en-US"/>
          </a:p>
        </p:txBody>
      </p:sp>
      <p:sp>
        <p:nvSpPr>
          <p:cNvPr id="5" name="Footer Placeholder 4">
            <a:extLst>
              <a:ext uri="{FF2B5EF4-FFF2-40B4-BE49-F238E27FC236}">
                <a16:creationId xmlns:a16="http://schemas.microsoft.com/office/drawing/2014/main" id="{00A91A8D-3434-4A95-9B64-0C99853B21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AF1AB7-E02F-4BB9-8D56-D0CB8E42C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84FA5-2B27-4E0E-AF5B-98300E3A968F}" type="slidenum">
              <a:rPr lang="en-US" smtClean="0"/>
              <a:t>‹#›</a:t>
            </a:fld>
            <a:endParaRPr lang="en-US"/>
          </a:p>
        </p:txBody>
      </p:sp>
    </p:spTree>
    <p:extLst>
      <p:ext uri="{BB962C8B-B14F-4D97-AF65-F5344CB8AC3E}">
        <p14:creationId xmlns:p14="http://schemas.microsoft.com/office/powerpoint/2010/main" val="2440108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01F28-41FE-4634-9D86-ED201512E12E}" type="datetime1">
              <a:rPr lang="en-US" smtClean="0"/>
              <a:t>11/2/20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7CA1D-005F-4793-9D70-7112F345A2AB}" type="slidenum">
              <a:rPr lang="en-US" smtClean="0"/>
              <a:t>‹#›</a:t>
            </a:fld>
            <a:endParaRPr lang="en-US" dirty="0"/>
          </a:p>
        </p:txBody>
      </p:sp>
    </p:spTree>
    <p:extLst>
      <p:ext uri="{BB962C8B-B14F-4D97-AF65-F5344CB8AC3E}">
        <p14:creationId xmlns:p14="http://schemas.microsoft.com/office/powerpoint/2010/main" val="20473953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jpeg"/><Relationship Id="rId12" Type="http://schemas.openxmlformats.org/officeDocument/2006/relationships/image" Target="../media/image60.png"/><Relationship Id="rId17" Type="http://schemas.openxmlformats.org/officeDocument/2006/relationships/image" Target="../media/image48.png"/><Relationship Id="rId2" Type="http://schemas.openxmlformats.org/officeDocument/2006/relationships/image" Target="../media/image50.png"/><Relationship Id="rId16" Type="http://schemas.openxmlformats.org/officeDocument/2006/relationships/image" Target="../media/image49.png"/><Relationship Id="rId1" Type="http://schemas.openxmlformats.org/officeDocument/2006/relationships/slideLayout" Target="../slideLayouts/slideLayout35.xml"/><Relationship Id="rId6" Type="http://schemas.openxmlformats.org/officeDocument/2006/relationships/image" Target="../media/image54.jpeg"/><Relationship Id="rId11" Type="http://schemas.openxmlformats.org/officeDocument/2006/relationships/image" Target="../media/image59.png"/><Relationship Id="rId5" Type="http://schemas.openxmlformats.org/officeDocument/2006/relationships/image" Target="../media/image53.jpe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jpeg"/><Relationship Id="rId9" Type="http://schemas.openxmlformats.org/officeDocument/2006/relationships/image" Target="../media/image57.pn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35.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 name="Picture 6">
            <a:extLst>
              <a:ext uri="{FF2B5EF4-FFF2-40B4-BE49-F238E27FC236}">
                <a16:creationId xmlns:a16="http://schemas.microsoft.com/office/drawing/2014/main" id="{050428FD-408E-4E93-B008-F739FF6DE0AB}"/>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3153DAB9-0751-4677-A835-995AA64AE3A2}"/>
              </a:ext>
            </a:extLst>
          </p:cNvPr>
          <p:cNvSpPr>
            <a:spLocks noGrp="1"/>
          </p:cNvSpPr>
          <p:nvPr>
            <p:ph type="title"/>
          </p:nvPr>
        </p:nvSpPr>
        <p:spPr>
          <a:xfrm>
            <a:off x="1676768" y="1438570"/>
            <a:ext cx="9144000" cy="1405410"/>
          </a:xfrm>
        </p:spPr>
        <p:txBody>
          <a:bodyPr vert="horz" lIns="91440" tIns="45720" rIns="91440" bIns="45720" rtlCol="0" anchor="b">
            <a:normAutofit/>
          </a:bodyPr>
          <a:lstStyle/>
          <a:p>
            <a:pPr algn="ctr"/>
            <a:r>
              <a:rPr lang="en-US" sz="6000" dirty="0">
                <a:solidFill>
                  <a:srgbClr val="FFFFFF"/>
                </a:solidFill>
              </a:rPr>
              <a:t>The Food Bank Fix </a:t>
            </a:r>
          </a:p>
        </p:txBody>
      </p:sp>
      <p:sp>
        <p:nvSpPr>
          <p:cNvPr id="6" name="Title 1">
            <a:extLst>
              <a:ext uri="{FF2B5EF4-FFF2-40B4-BE49-F238E27FC236}">
                <a16:creationId xmlns:a16="http://schemas.microsoft.com/office/drawing/2014/main" id="{66BF9E13-61B9-420C-A069-05B7C3CC4DCC}"/>
              </a:ext>
            </a:extLst>
          </p:cNvPr>
          <p:cNvSpPr txBox="1">
            <a:spLocks/>
          </p:cNvSpPr>
          <p:nvPr/>
        </p:nvSpPr>
        <p:spPr>
          <a:xfrm>
            <a:off x="6015068" y="5088192"/>
            <a:ext cx="6370935" cy="140541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FFFFFF"/>
                </a:solidFill>
              </a:rPr>
              <a:t>Joshua Lohnes</a:t>
            </a:r>
          </a:p>
          <a:p>
            <a:pPr algn="ctr"/>
            <a:r>
              <a:rPr lang="en-US" sz="2000" dirty="0">
                <a:solidFill>
                  <a:srgbClr val="FFFFFF"/>
                </a:solidFill>
              </a:rPr>
              <a:t>Food Policy Research Director</a:t>
            </a:r>
          </a:p>
          <a:p>
            <a:pPr algn="ctr"/>
            <a:r>
              <a:rPr lang="en-US" sz="1800" dirty="0">
                <a:solidFill>
                  <a:srgbClr val="FFFFFF"/>
                </a:solidFill>
              </a:rPr>
              <a:t>West Virginia University – Center for Resilient Communities</a:t>
            </a:r>
          </a:p>
        </p:txBody>
      </p:sp>
      <p:sp>
        <p:nvSpPr>
          <p:cNvPr id="9" name="Title 1">
            <a:extLst>
              <a:ext uri="{FF2B5EF4-FFF2-40B4-BE49-F238E27FC236}">
                <a16:creationId xmlns:a16="http://schemas.microsoft.com/office/drawing/2014/main" id="{D0975150-9750-43DF-BBDE-1DDA306DB3E5}"/>
              </a:ext>
            </a:extLst>
          </p:cNvPr>
          <p:cNvSpPr txBox="1">
            <a:spLocks/>
          </p:cNvSpPr>
          <p:nvPr/>
        </p:nvSpPr>
        <p:spPr>
          <a:xfrm>
            <a:off x="6096000" y="3898488"/>
            <a:ext cx="6209072" cy="140541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FFFFFF"/>
                </a:solidFill>
              </a:rPr>
              <a:t>Sustainable Agriculture and Food System Funders Network</a:t>
            </a:r>
          </a:p>
          <a:p>
            <a:pPr algn="ctr"/>
            <a:r>
              <a:rPr lang="en-US" sz="2000" dirty="0">
                <a:solidFill>
                  <a:srgbClr val="FFFFFF"/>
                </a:solidFill>
              </a:rPr>
              <a:t>October 22</a:t>
            </a:r>
            <a:r>
              <a:rPr lang="en-US" sz="2000" baseline="30000" dirty="0">
                <a:solidFill>
                  <a:srgbClr val="FFFFFF"/>
                </a:solidFill>
              </a:rPr>
              <a:t>nd</a:t>
            </a:r>
            <a:r>
              <a:rPr lang="en-US" sz="2000" dirty="0">
                <a:solidFill>
                  <a:srgbClr val="FFFFFF"/>
                </a:solidFill>
              </a:rPr>
              <a:t>, 2020</a:t>
            </a:r>
          </a:p>
        </p:txBody>
      </p:sp>
    </p:spTree>
    <p:extLst>
      <p:ext uri="{BB962C8B-B14F-4D97-AF65-F5344CB8AC3E}">
        <p14:creationId xmlns:p14="http://schemas.microsoft.com/office/powerpoint/2010/main" val="21245779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FBFD7D-D820-4956-9BD9-AF8E99934B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193" y="131076"/>
            <a:ext cx="5588882" cy="3846363"/>
          </a:xfrm>
          <a:prstGeom prst="rect">
            <a:avLst/>
          </a:prstGeom>
        </p:spPr>
      </p:pic>
      <p:pic>
        <p:nvPicPr>
          <p:cNvPr id="4" name="Picture 3">
            <a:extLst>
              <a:ext uri="{FF2B5EF4-FFF2-40B4-BE49-F238E27FC236}">
                <a16:creationId xmlns:a16="http://schemas.microsoft.com/office/drawing/2014/main" id="{015EA9DF-E520-498B-A3C0-CDF3ECBF7D37}"/>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6810375" y="131076"/>
            <a:ext cx="5305425" cy="3678924"/>
          </a:xfrm>
          <a:prstGeom prst="rect">
            <a:avLst/>
          </a:prstGeom>
        </p:spPr>
      </p:pic>
      <p:pic>
        <p:nvPicPr>
          <p:cNvPr id="5" name="Picture 4">
            <a:extLst>
              <a:ext uri="{FF2B5EF4-FFF2-40B4-BE49-F238E27FC236}">
                <a16:creationId xmlns:a16="http://schemas.microsoft.com/office/drawing/2014/main" id="{3C103B80-E240-4EAE-BC6D-666DDB47F4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0591" y="5681006"/>
            <a:ext cx="1574434" cy="976969"/>
          </a:xfrm>
          <a:prstGeom prst="rect">
            <a:avLst/>
          </a:prstGeom>
        </p:spPr>
      </p:pic>
      <p:pic>
        <p:nvPicPr>
          <p:cNvPr id="6" name="Picture 6" descr="Image result for TEFAP logo">
            <a:extLst>
              <a:ext uri="{FF2B5EF4-FFF2-40B4-BE49-F238E27FC236}">
                <a16:creationId xmlns:a16="http://schemas.microsoft.com/office/drawing/2014/main" id="{DAFCAEA9-2BAE-4D1A-BD47-426D975E5C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5192" y="4054757"/>
            <a:ext cx="1415578" cy="1425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BEAD537-0F1F-49C9-A03B-71C450E779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5025" y="4070372"/>
            <a:ext cx="1369306" cy="1366135"/>
          </a:xfrm>
          <a:prstGeom prst="rect">
            <a:avLst/>
          </a:prstGeom>
        </p:spPr>
      </p:pic>
      <p:pic>
        <p:nvPicPr>
          <p:cNvPr id="2050" name="Picture 2" descr="Local Food - Boulder Valley School District - School Food Project">
            <a:extLst>
              <a:ext uri="{FF2B5EF4-FFF2-40B4-BE49-F238E27FC236}">
                <a16:creationId xmlns:a16="http://schemas.microsoft.com/office/drawing/2014/main" id="{A0C113D5-6374-4B93-A56A-5339F31A533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00250" y="5327219"/>
            <a:ext cx="1707685" cy="17076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823FA1F-1AE3-46EC-BFD2-A90FE565B75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7598"/>
          <a:stretch/>
        </p:blipFill>
        <p:spPr>
          <a:xfrm>
            <a:off x="3707935" y="3910149"/>
            <a:ext cx="2922159" cy="3399364"/>
          </a:xfrm>
          <a:prstGeom prst="rect">
            <a:avLst/>
          </a:prstGeom>
        </p:spPr>
      </p:pic>
      <p:sp>
        <p:nvSpPr>
          <p:cNvPr id="8" name="Rectangle 7">
            <a:extLst>
              <a:ext uri="{FF2B5EF4-FFF2-40B4-BE49-F238E27FC236}">
                <a16:creationId xmlns:a16="http://schemas.microsoft.com/office/drawing/2014/main" id="{50C8044C-AB2B-4C27-BFE0-B09F40E5A2D7}"/>
              </a:ext>
            </a:extLst>
          </p:cNvPr>
          <p:cNvSpPr/>
          <p:nvPr/>
        </p:nvSpPr>
        <p:spPr>
          <a:xfrm>
            <a:off x="8058966" y="157203"/>
            <a:ext cx="2809331" cy="2308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TEFAP structure</a:t>
            </a:r>
          </a:p>
        </p:txBody>
      </p:sp>
      <p:sp>
        <p:nvSpPr>
          <p:cNvPr id="10" name="TextBox 9">
            <a:extLst>
              <a:ext uri="{FF2B5EF4-FFF2-40B4-BE49-F238E27FC236}">
                <a16:creationId xmlns:a16="http://schemas.microsoft.com/office/drawing/2014/main" id="{BAD80193-4CE7-438B-AF25-66E835C15C02}"/>
              </a:ext>
            </a:extLst>
          </p:cNvPr>
          <p:cNvSpPr txBox="1"/>
          <p:nvPr/>
        </p:nvSpPr>
        <p:spPr>
          <a:xfrm>
            <a:off x="6802460" y="4559344"/>
            <a:ext cx="5305425"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latin typeface="Times New Roman" panose="02020603050405020304" pitchFamily="18" charset="0"/>
                <a:cs typeface="Times New Roman" panose="02020603050405020304" pitchFamily="18" charset="0"/>
              </a:rPr>
              <a:t>COVID-19 Response: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$2.5 billion for TEFAP</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 billion for Farmers to Families Food Box program</a:t>
            </a:r>
          </a:p>
        </p:txBody>
      </p:sp>
    </p:spTree>
    <p:extLst>
      <p:ext uri="{BB962C8B-B14F-4D97-AF65-F5344CB8AC3E}">
        <p14:creationId xmlns:p14="http://schemas.microsoft.com/office/powerpoint/2010/main" val="9344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AD7A-99AB-42A7-9FA2-1411E0E181D7}"/>
              </a:ext>
            </a:extLst>
          </p:cNvPr>
          <p:cNvSpPr>
            <a:spLocks noGrp="1"/>
          </p:cNvSpPr>
          <p:nvPr>
            <p:ph type="title"/>
          </p:nvPr>
        </p:nvSpPr>
        <p:spPr>
          <a:xfrm>
            <a:off x="-80010" y="0"/>
            <a:ext cx="12272010" cy="6938010"/>
          </a:xfrm>
        </p:spPr>
        <p:txBody>
          <a:bodyPr>
            <a:normAutofit/>
          </a:bodyPr>
          <a:lstStyle/>
          <a:p>
            <a:pPr algn="ctr"/>
            <a:r>
              <a:rPr lang="en-US" dirty="0"/>
              <a:t>Is it the philanthropic community’s role </a:t>
            </a:r>
            <a:br>
              <a:rPr lang="en-US" dirty="0"/>
            </a:br>
            <a:r>
              <a:rPr lang="en-US" dirty="0"/>
              <a:t>to subsidize the food waste distributions?</a:t>
            </a:r>
            <a:endParaRPr lang="en-US" sz="6000" dirty="0"/>
          </a:p>
        </p:txBody>
      </p:sp>
    </p:spTree>
    <p:extLst>
      <p:ext uri="{BB962C8B-B14F-4D97-AF65-F5344CB8AC3E}">
        <p14:creationId xmlns:p14="http://schemas.microsoft.com/office/powerpoint/2010/main" val="295517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AD7A-99AB-42A7-9FA2-1411E0E181D7}"/>
              </a:ext>
            </a:extLst>
          </p:cNvPr>
          <p:cNvSpPr>
            <a:spLocks noGrp="1"/>
          </p:cNvSpPr>
          <p:nvPr>
            <p:ph type="title"/>
          </p:nvPr>
        </p:nvSpPr>
        <p:spPr>
          <a:xfrm>
            <a:off x="-80010" y="0"/>
            <a:ext cx="12272010" cy="6938010"/>
          </a:xfrm>
        </p:spPr>
        <p:txBody>
          <a:bodyPr>
            <a:normAutofit/>
          </a:bodyPr>
          <a:lstStyle/>
          <a:p>
            <a:pPr algn="ctr"/>
            <a:r>
              <a:rPr lang="en-US" dirty="0"/>
              <a:t>What are we supporting when we provide funding directly to food charity?</a:t>
            </a:r>
            <a:endParaRPr lang="en-US" sz="6000" dirty="0"/>
          </a:p>
        </p:txBody>
      </p:sp>
    </p:spTree>
    <p:extLst>
      <p:ext uri="{BB962C8B-B14F-4D97-AF65-F5344CB8AC3E}">
        <p14:creationId xmlns:p14="http://schemas.microsoft.com/office/powerpoint/2010/main" val="2684374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AD7A-99AB-42A7-9FA2-1411E0E181D7}"/>
              </a:ext>
            </a:extLst>
          </p:cNvPr>
          <p:cNvSpPr>
            <a:spLocks noGrp="1"/>
          </p:cNvSpPr>
          <p:nvPr>
            <p:ph type="title"/>
          </p:nvPr>
        </p:nvSpPr>
        <p:spPr>
          <a:xfrm>
            <a:off x="-80010" y="0"/>
            <a:ext cx="12272010" cy="6938010"/>
          </a:xfrm>
        </p:spPr>
        <p:txBody>
          <a:bodyPr>
            <a:normAutofit/>
          </a:bodyPr>
          <a:lstStyle/>
          <a:p>
            <a:pPr algn="ctr"/>
            <a:r>
              <a:rPr lang="en-US" sz="6000" dirty="0"/>
              <a:t>What about Ending Hunger?</a:t>
            </a:r>
            <a:br>
              <a:rPr lang="en-US" sz="6000" dirty="0"/>
            </a:br>
            <a:r>
              <a:rPr lang="en-US" sz="4800" dirty="0">
                <a:solidFill>
                  <a:srgbClr val="C00000"/>
                </a:solidFill>
              </a:rPr>
              <a:t>Rewriting the call to charity toward food justice</a:t>
            </a:r>
            <a:r>
              <a:rPr lang="en-US" sz="6000" dirty="0"/>
              <a:t> </a:t>
            </a:r>
          </a:p>
        </p:txBody>
      </p:sp>
    </p:spTree>
    <p:extLst>
      <p:ext uri="{BB962C8B-B14F-4D97-AF65-F5344CB8AC3E}">
        <p14:creationId xmlns:p14="http://schemas.microsoft.com/office/powerpoint/2010/main" val="2694608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840" y="48487"/>
            <a:ext cx="5765074" cy="778827"/>
          </a:xfrm>
        </p:spPr>
        <p:txBody>
          <a:bodyPr>
            <a:noAutofit/>
          </a:bodyPr>
          <a:lstStyle/>
          <a:p>
            <a:r>
              <a:rPr lang="en-US" sz="3600" dirty="0">
                <a:latin typeface="Times New Roman" panose="02020603050405020304" pitchFamily="18" charset="0"/>
                <a:cs typeface="Times New Roman" panose="02020603050405020304" pitchFamily="18" charset="0"/>
              </a:rPr>
              <a:t>A Hunger Relief Patchwork</a:t>
            </a:r>
          </a:p>
        </p:txBody>
      </p:sp>
      <p:pic>
        <p:nvPicPr>
          <p:cNvPr id="6" name="Content Placeholder 5"/>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0" y="827314"/>
            <a:ext cx="7132320" cy="5617522"/>
          </a:xfrm>
        </p:spPr>
      </p:pic>
      <p:sp>
        <p:nvSpPr>
          <p:cNvPr id="8" name="TextBox 7"/>
          <p:cNvSpPr txBox="1"/>
          <p:nvPr/>
        </p:nvSpPr>
        <p:spPr>
          <a:xfrm>
            <a:off x="7216220" y="1571719"/>
            <a:ext cx="4612198" cy="1323439"/>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2 Food banks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Light" panose="020F0302020204030204"/>
              </a:rPr>
              <a:t>550 local</a:t>
            </a: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 food charities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20,000,000 pounds of Food distributed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alibri Light" panose="020F0302020204030204"/>
              </a:rPr>
              <a:t>350,000 people served (20% of population)</a:t>
            </a:r>
            <a:endPar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0" name="TextBox 9"/>
          <p:cNvSpPr txBox="1"/>
          <p:nvPr/>
        </p:nvSpPr>
        <p:spPr>
          <a:xfrm>
            <a:off x="7216220" y="3432601"/>
            <a:ext cx="3082564" cy="707886"/>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63% USDA – TEFAP agencies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70% Faith based agencies</a:t>
            </a:r>
          </a:p>
        </p:txBody>
      </p:sp>
      <p:sp>
        <p:nvSpPr>
          <p:cNvPr id="11" name="TextBox 10"/>
          <p:cNvSpPr txBox="1"/>
          <p:nvPr/>
        </p:nvSpPr>
        <p:spPr>
          <a:xfrm>
            <a:off x="7216219" y="4766384"/>
            <a:ext cx="4612197" cy="707886"/>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$9,000,000 raised/year network wide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7,000 volunteers/month</a:t>
            </a:r>
          </a:p>
        </p:txBody>
      </p:sp>
      <p:sp>
        <p:nvSpPr>
          <p:cNvPr id="12" name="TextBox 11"/>
          <p:cNvSpPr txBox="1"/>
          <p:nvPr/>
        </p:nvSpPr>
        <p:spPr>
          <a:xfrm>
            <a:off x="539931" y="6496594"/>
            <a:ext cx="656626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Author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Joshua Lohnes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Data Source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WV FOODLINK</a:t>
            </a:r>
          </a:p>
        </p:txBody>
      </p:sp>
    </p:spTree>
    <p:extLst>
      <p:ext uri="{BB962C8B-B14F-4D97-AF65-F5344CB8AC3E}">
        <p14:creationId xmlns:p14="http://schemas.microsoft.com/office/powerpoint/2010/main" val="32001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1999"/>
                                          </p:stCondLst>
                                        </p:cTn>
                                        <p:tgtEl>
                                          <p:spTgt spid="10"/>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1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1322A54-A817-4122-A1DA-782A807A9363}"/>
              </a:ext>
            </a:extLst>
          </p:cNvPr>
          <p:cNvPicPr>
            <a:picLocks noChangeAspect="1"/>
          </p:cNvPicPr>
          <p:nvPr/>
        </p:nvPicPr>
        <p:blipFill>
          <a:blip r:embed="rId3"/>
          <a:stretch>
            <a:fillRect/>
          </a:stretch>
        </p:blipFill>
        <p:spPr>
          <a:xfrm>
            <a:off x="838200" y="2576052"/>
            <a:ext cx="4292452" cy="2137875"/>
          </a:xfrm>
          <a:prstGeom prst="rect">
            <a:avLst/>
          </a:prstGeom>
        </p:spPr>
      </p:pic>
      <p:pic>
        <p:nvPicPr>
          <p:cNvPr id="17" name="Picture 16">
            <a:extLst>
              <a:ext uri="{FF2B5EF4-FFF2-40B4-BE49-F238E27FC236}">
                <a16:creationId xmlns:a16="http://schemas.microsoft.com/office/drawing/2014/main" id="{FC77A09B-44A8-4EBF-B5F2-88475206E8B8}"/>
              </a:ext>
            </a:extLst>
          </p:cNvPr>
          <p:cNvPicPr>
            <a:picLocks noChangeAspect="1"/>
          </p:cNvPicPr>
          <p:nvPr/>
        </p:nvPicPr>
        <p:blipFill>
          <a:blip r:embed="rId4"/>
          <a:stretch>
            <a:fillRect/>
          </a:stretch>
        </p:blipFill>
        <p:spPr>
          <a:xfrm>
            <a:off x="7600335" y="2000494"/>
            <a:ext cx="3598888" cy="2857012"/>
          </a:xfrm>
          <a:prstGeom prst="rect">
            <a:avLst/>
          </a:prstGeom>
        </p:spPr>
      </p:pic>
    </p:spTree>
    <p:extLst>
      <p:ext uri="{BB962C8B-B14F-4D97-AF65-F5344CB8AC3E}">
        <p14:creationId xmlns:p14="http://schemas.microsoft.com/office/powerpoint/2010/main" val="266678955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urnrow Appalachian Farm Collective - Posts | Facebook">
            <a:extLst>
              <a:ext uri="{FF2B5EF4-FFF2-40B4-BE49-F238E27FC236}">
                <a16:creationId xmlns:a16="http://schemas.microsoft.com/office/drawing/2014/main" id="{9BBB3BCA-6FAD-4EB0-A347-FD335DDB4D3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7278" y="3335796"/>
            <a:ext cx="1671090" cy="16710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474E102-3E05-45B7-B140-F762FF3FBD55}"/>
              </a:ext>
            </a:extLst>
          </p:cNvPr>
          <p:cNvPicPr>
            <a:picLocks noChangeAspect="1"/>
          </p:cNvPicPr>
          <p:nvPr/>
        </p:nvPicPr>
        <p:blipFill>
          <a:blip r:embed="rId3"/>
          <a:stretch>
            <a:fillRect/>
          </a:stretch>
        </p:blipFill>
        <p:spPr>
          <a:xfrm>
            <a:off x="3909484" y="820415"/>
            <a:ext cx="4373031" cy="2397817"/>
          </a:xfrm>
          <a:prstGeom prst="rect">
            <a:avLst/>
          </a:prstGeom>
        </p:spPr>
      </p:pic>
      <p:pic>
        <p:nvPicPr>
          <p:cNvPr id="3082" name="Picture 10" descr="Friends of the Farm — Conscious Harvest Cooperative">
            <a:extLst>
              <a:ext uri="{FF2B5EF4-FFF2-40B4-BE49-F238E27FC236}">
                <a16:creationId xmlns:a16="http://schemas.microsoft.com/office/drawing/2014/main" id="{C2EE0528-7FE3-4170-856B-002A824279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2772" y="4791075"/>
            <a:ext cx="2053171" cy="202168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fresh Appalachia">
            <a:extLst>
              <a:ext uri="{FF2B5EF4-FFF2-40B4-BE49-F238E27FC236}">
                <a16:creationId xmlns:a16="http://schemas.microsoft.com/office/drawing/2014/main" id="{EA8AC96A-779B-4FB7-9EB5-6A3D171C107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49984" y="4961852"/>
            <a:ext cx="1569244" cy="156924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aradise Farm - KISRA">
            <a:extLst>
              <a:ext uri="{FF2B5EF4-FFF2-40B4-BE49-F238E27FC236}">
                <a16:creationId xmlns:a16="http://schemas.microsoft.com/office/drawing/2014/main" id="{71AA1E70-D391-47A8-BFCE-DE01ED9827AE}"/>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93705" y="489009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Sprouting Farms">
            <a:extLst>
              <a:ext uri="{FF2B5EF4-FFF2-40B4-BE49-F238E27FC236}">
                <a16:creationId xmlns:a16="http://schemas.microsoft.com/office/drawing/2014/main" id="{213D5255-ABDF-4608-8491-0EC3A732775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05630" y="4952226"/>
            <a:ext cx="1842870" cy="18428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911BB5-3F8F-4672-93F0-72134F1E144A}"/>
              </a:ext>
            </a:extLst>
          </p:cNvPr>
          <p:cNvPicPr>
            <a:picLocks noChangeAspect="1"/>
          </p:cNvPicPr>
          <p:nvPr/>
        </p:nvPicPr>
        <p:blipFill>
          <a:blip r:embed="rId8"/>
          <a:stretch>
            <a:fillRect/>
          </a:stretch>
        </p:blipFill>
        <p:spPr>
          <a:xfrm>
            <a:off x="2832217" y="5124450"/>
            <a:ext cx="1657350" cy="1562100"/>
          </a:xfrm>
          <a:prstGeom prst="rect">
            <a:avLst/>
          </a:prstGeom>
        </p:spPr>
      </p:pic>
      <p:pic>
        <p:nvPicPr>
          <p:cNvPr id="11" name="Picture 10">
            <a:extLst>
              <a:ext uri="{FF2B5EF4-FFF2-40B4-BE49-F238E27FC236}">
                <a16:creationId xmlns:a16="http://schemas.microsoft.com/office/drawing/2014/main" id="{2C2267B8-8DC7-4EB8-AD68-BFBA164068A0}"/>
              </a:ext>
            </a:extLst>
          </p:cNvPr>
          <p:cNvPicPr>
            <a:picLocks noChangeAspect="1"/>
          </p:cNvPicPr>
          <p:nvPr/>
        </p:nvPicPr>
        <p:blipFill>
          <a:blip r:embed="rId9"/>
          <a:stretch>
            <a:fillRect/>
          </a:stretch>
        </p:blipFill>
        <p:spPr>
          <a:xfrm>
            <a:off x="1163880" y="45244"/>
            <a:ext cx="2524125" cy="1438275"/>
          </a:xfrm>
          <a:prstGeom prst="rect">
            <a:avLst/>
          </a:prstGeom>
        </p:spPr>
      </p:pic>
      <p:pic>
        <p:nvPicPr>
          <p:cNvPr id="12" name="Picture 11">
            <a:extLst>
              <a:ext uri="{FF2B5EF4-FFF2-40B4-BE49-F238E27FC236}">
                <a16:creationId xmlns:a16="http://schemas.microsoft.com/office/drawing/2014/main" id="{C02FC9FF-D526-40D5-AC3F-F232E29D5095}"/>
              </a:ext>
            </a:extLst>
          </p:cNvPr>
          <p:cNvPicPr>
            <a:picLocks noChangeAspect="1"/>
          </p:cNvPicPr>
          <p:nvPr/>
        </p:nvPicPr>
        <p:blipFill>
          <a:blip r:embed="rId10"/>
          <a:stretch>
            <a:fillRect/>
          </a:stretch>
        </p:blipFill>
        <p:spPr>
          <a:xfrm>
            <a:off x="8311937" y="1732332"/>
            <a:ext cx="3086100" cy="1485900"/>
          </a:xfrm>
          <a:prstGeom prst="rect">
            <a:avLst/>
          </a:prstGeom>
        </p:spPr>
      </p:pic>
      <p:pic>
        <p:nvPicPr>
          <p:cNvPr id="13" name="Picture 12">
            <a:extLst>
              <a:ext uri="{FF2B5EF4-FFF2-40B4-BE49-F238E27FC236}">
                <a16:creationId xmlns:a16="http://schemas.microsoft.com/office/drawing/2014/main" id="{A347A322-CD39-4139-A4A0-BB1A7AA6BF29}"/>
              </a:ext>
            </a:extLst>
          </p:cNvPr>
          <p:cNvPicPr>
            <a:picLocks noChangeAspect="1"/>
          </p:cNvPicPr>
          <p:nvPr/>
        </p:nvPicPr>
        <p:blipFill>
          <a:blip r:embed="rId11"/>
          <a:stretch>
            <a:fillRect/>
          </a:stretch>
        </p:blipFill>
        <p:spPr>
          <a:xfrm>
            <a:off x="1141165" y="1771347"/>
            <a:ext cx="2752725" cy="1666875"/>
          </a:xfrm>
          <a:prstGeom prst="rect">
            <a:avLst/>
          </a:prstGeom>
        </p:spPr>
      </p:pic>
      <p:pic>
        <p:nvPicPr>
          <p:cNvPr id="14" name="Picture 13">
            <a:extLst>
              <a:ext uri="{FF2B5EF4-FFF2-40B4-BE49-F238E27FC236}">
                <a16:creationId xmlns:a16="http://schemas.microsoft.com/office/drawing/2014/main" id="{D3D2CCC2-F369-4EC1-8684-96D84E96166C}"/>
              </a:ext>
            </a:extLst>
          </p:cNvPr>
          <p:cNvPicPr>
            <a:picLocks noChangeAspect="1"/>
          </p:cNvPicPr>
          <p:nvPr/>
        </p:nvPicPr>
        <p:blipFill>
          <a:blip r:embed="rId12"/>
          <a:stretch>
            <a:fillRect/>
          </a:stretch>
        </p:blipFill>
        <p:spPr>
          <a:xfrm>
            <a:off x="4775316" y="45244"/>
            <a:ext cx="2595014" cy="773444"/>
          </a:xfrm>
          <a:prstGeom prst="rect">
            <a:avLst/>
          </a:prstGeom>
        </p:spPr>
      </p:pic>
      <p:pic>
        <p:nvPicPr>
          <p:cNvPr id="15" name="Picture 14">
            <a:extLst>
              <a:ext uri="{FF2B5EF4-FFF2-40B4-BE49-F238E27FC236}">
                <a16:creationId xmlns:a16="http://schemas.microsoft.com/office/drawing/2014/main" id="{56B6503A-17F6-4112-9BBF-E83A8C6A005D}"/>
              </a:ext>
            </a:extLst>
          </p:cNvPr>
          <p:cNvPicPr>
            <a:picLocks noChangeAspect="1"/>
          </p:cNvPicPr>
          <p:nvPr/>
        </p:nvPicPr>
        <p:blipFill>
          <a:blip r:embed="rId13"/>
          <a:stretch>
            <a:fillRect/>
          </a:stretch>
        </p:blipFill>
        <p:spPr>
          <a:xfrm>
            <a:off x="8206469" y="141113"/>
            <a:ext cx="2295525" cy="1333500"/>
          </a:xfrm>
          <a:prstGeom prst="rect">
            <a:avLst/>
          </a:prstGeom>
        </p:spPr>
      </p:pic>
      <p:pic>
        <p:nvPicPr>
          <p:cNvPr id="24" name="Picture 23">
            <a:extLst>
              <a:ext uri="{FF2B5EF4-FFF2-40B4-BE49-F238E27FC236}">
                <a16:creationId xmlns:a16="http://schemas.microsoft.com/office/drawing/2014/main" id="{1ABCADBC-8246-4B5D-B1A8-8D00B48D856D}"/>
              </a:ext>
            </a:extLst>
          </p:cNvPr>
          <p:cNvPicPr>
            <a:picLocks noChangeAspect="1"/>
          </p:cNvPicPr>
          <p:nvPr/>
        </p:nvPicPr>
        <p:blipFill>
          <a:blip r:embed="rId14"/>
          <a:stretch>
            <a:fillRect/>
          </a:stretch>
        </p:blipFill>
        <p:spPr>
          <a:xfrm>
            <a:off x="7948243" y="3218232"/>
            <a:ext cx="1966968" cy="1561497"/>
          </a:xfrm>
          <a:prstGeom prst="rect">
            <a:avLst/>
          </a:prstGeom>
        </p:spPr>
      </p:pic>
      <p:pic>
        <p:nvPicPr>
          <p:cNvPr id="25" name="Picture 24">
            <a:extLst>
              <a:ext uri="{FF2B5EF4-FFF2-40B4-BE49-F238E27FC236}">
                <a16:creationId xmlns:a16="http://schemas.microsoft.com/office/drawing/2014/main" id="{B5CFEA73-67B6-4A08-B923-17BBC4A5DA9F}"/>
              </a:ext>
            </a:extLst>
          </p:cNvPr>
          <p:cNvPicPr>
            <a:picLocks noChangeAspect="1"/>
          </p:cNvPicPr>
          <p:nvPr/>
        </p:nvPicPr>
        <p:blipFill>
          <a:blip r:embed="rId15"/>
          <a:stretch>
            <a:fillRect/>
          </a:stretch>
        </p:blipFill>
        <p:spPr>
          <a:xfrm>
            <a:off x="1366684" y="3362570"/>
            <a:ext cx="2060038" cy="1026011"/>
          </a:xfrm>
          <a:prstGeom prst="rect">
            <a:avLst/>
          </a:prstGeom>
        </p:spPr>
      </p:pic>
      <p:pic>
        <p:nvPicPr>
          <p:cNvPr id="23" name="Picture 22">
            <a:extLst>
              <a:ext uri="{FF2B5EF4-FFF2-40B4-BE49-F238E27FC236}">
                <a16:creationId xmlns:a16="http://schemas.microsoft.com/office/drawing/2014/main" id="{656D6C51-0AAD-47DD-9170-96CE0C5A3FCC}"/>
              </a:ext>
            </a:extLst>
          </p:cNvPr>
          <p:cNvPicPr>
            <a:picLocks noChangeAspect="1"/>
          </p:cNvPicPr>
          <p:nvPr/>
        </p:nvPicPr>
        <p:blipFill>
          <a:blip r:embed="rId16"/>
          <a:stretch>
            <a:fillRect/>
          </a:stretch>
        </p:blipFill>
        <p:spPr>
          <a:xfrm>
            <a:off x="7592811" y="2068999"/>
            <a:ext cx="3598888" cy="2857012"/>
          </a:xfrm>
          <a:prstGeom prst="rect">
            <a:avLst/>
          </a:prstGeom>
        </p:spPr>
      </p:pic>
      <p:pic>
        <p:nvPicPr>
          <p:cNvPr id="22" name="Picture 21">
            <a:extLst>
              <a:ext uri="{FF2B5EF4-FFF2-40B4-BE49-F238E27FC236}">
                <a16:creationId xmlns:a16="http://schemas.microsoft.com/office/drawing/2014/main" id="{0EB7B04F-0377-4E8B-A96C-7B0758F8F963}"/>
              </a:ext>
            </a:extLst>
          </p:cNvPr>
          <p:cNvPicPr>
            <a:picLocks noChangeAspect="1"/>
          </p:cNvPicPr>
          <p:nvPr/>
        </p:nvPicPr>
        <p:blipFill>
          <a:blip r:embed="rId17"/>
          <a:stretch>
            <a:fillRect/>
          </a:stretch>
        </p:blipFill>
        <p:spPr>
          <a:xfrm>
            <a:off x="835428" y="2428568"/>
            <a:ext cx="4292452" cy="2137875"/>
          </a:xfrm>
          <a:prstGeom prst="rect">
            <a:avLst/>
          </a:prstGeom>
        </p:spPr>
      </p:pic>
    </p:spTree>
    <p:extLst>
      <p:ext uri="{BB962C8B-B14F-4D97-AF65-F5344CB8AC3E}">
        <p14:creationId xmlns:p14="http://schemas.microsoft.com/office/powerpoint/2010/main" val="190620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 calcmode="lin" valueType="num">
                                      <p:cBhvr>
                                        <p:cTn id="9" dur="5000" fill="hold"/>
                                        <p:tgtEl>
                                          <p:spTgt spid="11"/>
                                        </p:tgtEl>
                                        <p:attrNameLst>
                                          <p:attrName>style.rotation</p:attrName>
                                        </p:attrNameLst>
                                      </p:cBhvr>
                                      <p:tavLst>
                                        <p:tav tm="0">
                                          <p:val>
                                            <p:fltVal val="90"/>
                                          </p:val>
                                        </p:tav>
                                        <p:tav tm="100000">
                                          <p:val>
                                            <p:fltVal val="0"/>
                                          </p:val>
                                        </p:tav>
                                      </p:tavLst>
                                    </p:anim>
                                    <p:animEffect transition="in" filter="fade">
                                      <p:cBhvr>
                                        <p:cTn id="10" dur="5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0" fill="hold"/>
                                        <p:tgtEl>
                                          <p:spTgt spid="13"/>
                                        </p:tgtEl>
                                        <p:attrNameLst>
                                          <p:attrName>ppt_w</p:attrName>
                                        </p:attrNameLst>
                                      </p:cBhvr>
                                      <p:tavLst>
                                        <p:tav tm="0">
                                          <p:val>
                                            <p:fltVal val="0"/>
                                          </p:val>
                                        </p:tav>
                                        <p:tav tm="100000">
                                          <p:val>
                                            <p:strVal val="#ppt_w"/>
                                          </p:val>
                                        </p:tav>
                                      </p:tavLst>
                                    </p:anim>
                                    <p:anim calcmode="lin" valueType="num">
                                      <p:cBhvr>
                                        <p:cTn id="14" dur="5000" fill="hold"/>
                                        <p:tgtEl>
                                          <p:spTgt spid="13"/>
                                        </p:tgtEl>
                                        <p:attrNameLst>
                                          <p:attrName>ppt_h</p:attrName>
                                        </p:attrNameLst>
                                      </p:cBhvr>
                                      <p:tavLst>
                                        <p:tav tm="0">
                                          <p:val>
                                            <p:fltVal val="0"/>
                                          </p:val>
                                        </p:tav>
                                        <p:tav tm="100000">
                                          <p:val>
                                            <p:strVal val="#ppt_h"/>
                                          </p:val>
                                        </p:tav>
                                      </p:tavLst>
                                    </p:anim>
                                    <p:anim calcmode="lin" valueType="num">
                                      <p:cBhvr>
                                        <p:cTn id="15" dur="5000" fill="hold"/>
                                        <p:tgtEl>
                                          <p:spTgt spid="13"/>
                                        </p:tgtEl>
                                        <p:attrNameLst>
                                          <p:attrName>style.rotation</p:attrName>
                                        </p:attrNameLst>
                                      </p:cBhvr>
                                      <p:tavLst>
                                        <p:tav tm="0">
                                          <p:val>
                                            <p:fltVal val="90"/>
                                          </p:val>
                                        </p:tav>
                                        <p:tav tm="100000">
                                          <p:val>
                                            <p:fltVal val="0"/>
                                          </p:val>
                                        </p:tav>
                                      </p:tavLst>
                                    </p:anim>
                                    <p:animEffect transition="in" filter="fade">
                                      <p:cBhvr>
                                        <p:cTn id="16" dur="5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3082"/>
                                        </p:tgtEl>
                                        <p:attrNameLst>
                                          <p:attrName>style.visibility</p:attrName>
                                        </p:attrNameLst>
                                      </p:cBhvr>
                                      <p:to>
                                        <p:strVal val="visible"/>
                                      </p:to>
                                    </p:set>
                                    <p:anim calcmode="lin" valueType="num">
                                      <p:cBhvr>
                                        <p:cTn id="19" dur="5000" fill="hold"/>
                                        <p:tgtEl>
                                          <p:spTgt spid="3082"/>
                                        </p:tgtEl>
                                        <p:attrNameLst>
                                          <p:attrName>ppt_w</p:attrName>
                                        </p:attrNameLst>
                                      </p:cBhvr>
                                      <p:tavLst>
                                        <p:tav tm="0">
                                          <p:val>
                                            <p:fltVal val="0"/>
                                          </p:val>
                                        </p:tav>
                                        <p:tav tm="100000">
                                          <p:val>
                                            <p:strVal val="#ppt_w"/>
                                          </p:val>
                                        </p:tav>
                                      </p:tavLst>
                                    </p:anim>
                                    <p:anim calcmode="lin" valueType="num">
                                      <p:cBhvr>
                                        <p:cTn id="20" dur="5000" fill="hold"/>
                                        <p:tgtEl>
                                          <p:spTgt spid="3082"/>
                                        </p:tgtEl>
                                        <p:attrNameLst>
                                          <p:attrName>ppt_h</p:attrName>
                                        </p:attrNameLst>
                                      </p:cBhvr>
                                      <p:tavLst>
                                        <p:tav tm="0">
                                          <p:val>
                                            <p:fltVal val="0"/>
                                          </p:val>
                                        </p:tav>
                                        <p:tav tm="100000">
                                          <p:val>
                                            <p:strVal val="#ppt_h"/>
                                          </p:val>
                                        </p:tav>
                                      </p:tavLst>
                                    </p:anim>
                                    <p:anim calcmode="lin" valueType="num">
                                      <p:cBhvr>
                                        <p:cTn id="21" dur="5000" fill="hold"/>
                                        <p:tgtEl>
                                          <p:spTgt spid="3082"/>
                                        </p:tgtEl>
                                        <p:attrNameLst>
                                          <p:attrName>style.rotation</p:attrName>
                                        </p:attrNameLst>
                                      </p:cBhvr>
                                      <p:tavLst>
                                        <p:tav tm="0">
                                          <p:val>
                                            <p:fltVal val="90"/>
                                          </p:val>
                                        </p:tav>
                                        <p:tav tm="100000">
                                          <p:val>
                                            <p:fltVal val="0"/>
                                          </p:val>
                                        </p:tav>
                                      </p:tavLst>
                                    </p:anim>
                                    <p:animEffect transition="in" filter="fade">
                                      <p:cBhvr>
                                        <p:cTn id="22" dur="5000"/>
                                        <p:tgtEl>
                                          <p:spTgt spid="3082"/>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0" fill="hold"/>
                                        <p:tgtEl>
                                          <p:spTgt spid="10"/>
                                        </p:tgtEl>
                                        <p:attrNameLst>
                                          <p:attrName>ppt_w</p:attrName>
                                        </p:attrNameLst>
                                      </p:cBhvr>
                                      <p:tavLst>
                                        <p:tav tm="0">
                                          <p:val>
                                            <p:fltVal val="0"/>
                                          </p:val>
                                        </p:tav>
                                        <p:tav tm="100000">
                                          <p:val>
                                            <p:strVal val="#ppt_w"/>
                                          </p:val>
                                        </p:tav>
                                      </p:tavLst>
                                    </p:anim>
                                    <p:anim calcmode="lin" valueType="num">
                                      <p:cBhvr>
                                        <p:cTn id="26" dur="5000" fill="hold"/>
                                        <p:tgtEl>
                                          <p:spTgt spid="10"/>
                                        </p:tgtEl>
                                        <p:attrNameLst>
                                          <p:attrName>ppt_h</p:attrName>
                                        </p:attrNameLst>
                                      </p:cBhvr>
                                      <p:tavLst>
                                        <p:tav tm="0">
                                          <p:val>
                                            <p:fltVal val="0"/>
                                          </p:val>
                                        </p:tav>
                                        <p:tav tm="100000">
                                          <p:val>
                                            <p:strVal val="#ppt_h"/>
                                          </p:val>
                                        </p:tav>
                                      </p:tavLst>
                                    </p:anim>
                                    <p:anim calcmode="lin" valueType="num">
                                      <p:cBhvr>
                                        <p:cTn id="27" dur="5000" fill="hold"/>
                                        <p:tgtEl>
                                          <p:spTgt spid="10"/>
                                        </p:tgtEl>
                                        <p:attrNameLst>
                                          <p:attrName>style.rotation</p:attrName>
                                        </p:attrNameLst>
                                      </p:cBhvr>
                                      <p:tavLst>
                                        <p:tav tm="0">
                                          <p:val>
                                            <p:fltVal val="90"/>
                                          </p:val>
                                        </p:tav>
                                        <p:tav tm="100000">
                                          <p:val>
                                            <p:fltVal val="0"/>
                                          </p:val>
                                        </p:tav>
                                      </p:tavLst>
                                    </p:anim>
                                    <p:animEffect transition="in" filter="fade">
                                      <p:cBhvr>
                                        <p:cTn id="28" dur="5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3092"/>
                                        </p:tgtEl>
                                        <p:attrNameLst>
                                          <p:attrName>style.visibility</p:attrName>
                                        </p:attrNameLst>
                                      </p:cBhvr>
                                      <p:to>
                                        <p:strVal val="visible"/>
                                      </p:to>
                                    </p:set>
                                    <p:anim calcmode="lin" valueType="num">
                                      <p:cBhvr>
                                        <p:cTn id="31" dur="5000" fill="hold"/>
                                        <p:tgtEl>
                                          <p:spTgt spid="3092"/>
                                        </p:tgtEl>
                                        <p:attrNameLst>
                                          <p:attrName>ppt_w</p:attrName>
                                        </p:attrNameLst>
                                      </p:cBhvr>
                                      <p:tavLst>
                                        <p:tav tm="0">
                                          <p:val>
                                            <p:fltVal val="0"/>
                                          </p:val>
                                        </p:tav>
                                        <p:tav tm="100000">
                                          <p:val>
                                            <p:strVal val="#ppt_w"/>
                                          </p:val>
                                        </p:tav>
                                      </p:tavLst>
                                    </p:anim>
                                    <p:anim calcmode="lin" valueType="num">
                                      <p:cBhvr>
                                        <p:cTn id="32" dur="5000" fill="hold"/>
                                        <p:tgtEl>
                                          <p:spTgt spid="3092"/>
                                        </p:tgtEl>
                                        <p:attrNameLst>
                                          <p:attrName>ppt_h</p:attrName>
                                        </p:attrNameLst>
                                      </p:cBhvr>
                                      <p:tavLst>
                                        <p:tav tm="0">
                                          <p:val>
                                            <p:fltVal val="0"/>
                                          </p:val>
                                        </p:tav>
                                        <p:tav tm="100000">
                                          <p:val>
                                            <p:strVal val="#ppt_h"/>
                                          </p:val>
                                        </p:tav>
                                      </p:tavLst>
                                    </p:anim>
                                    <p:anim calcmode="lin" valueType="num">
                                      <p:cBhvr>
                                        <p:cTn id="33" dur="5000" fill="hold"/>
                                        <p:tgtEl>
                                          <p:spTgt spid="3092"/>
                                        </p:tgtEl>
                                        <p:attrNameLst>
                                          <p:attrName>style.rotation</p:attrName>
                                        </p:attrNameLst>
                                      </p:cBhvr>
                                      <p:tavLst>
                                        <p:tav tm="0">
                                          <p:val>
                                            <p:fltVal val="90"/>
                                          </p:val>
                                        </p:tav>
                                        <p:tav tm="100000">
                                          <p:val>
                                            <p:fltVal val="0"/>
                                          </p:val>
                                        </p:tav>
                                      </p:tavLst>
                                    </p:anim>
                                    <p:animEffect transition="in" filter="fade">
                                      <p:cBhvr>
                                        <p:cTn id="34" dur="5000"/>
                                        <p:tgtEl>
                                          <p:spTgt spid="3092"/>
                                        </p:tgtEl>
                                      </p:cBhvr>
                                    </p:animEffect>
                                  </p:childTnLst>
                                </p:cTn>
                              </p:par>
                              <p:par>
                                <p:cTn id="35" presetID="31" presetClass="entr" presetSubtype="0" fill="hold" nodeType="withEffect">
                                  <p:stCondLst>
                                    <p:cond delay="0"/>
                                  </p:stCondLst>
                                  <p:childTnLst>
                                    <p:set>
                                      <p:cBhvr>
                                        <p:cTn id="36" dur="1" fill="hold">
                                          <p:stCondLst>
                                            <p:cond delay="0"/>
                                          </p:stCondLst>
                                        </p:cTn>
                                        <p:tgtEl>
                                          <p:spTgt spid="3090"/>
                                        </p:tgtEl>
                                        <p:attrNameLst>
                                          <p:attrName>style.visibility</p:attrName>
                                        </p:attrNameLst>
                                      </p:cBhvr>
                                      <p:to>
                                        <p:strVal val="visible"/>
                                      </p:to>
                                    </p:set>
                                    <p:anim calcmode="lin" valueType="num">
                                      <p:cBhvr>
                                        <p:cTn id="37" dur="5000" fill="hold"/>
                                        <p:tgtEl>
                                          <p:spTgt spid="3090"/>
                                        </p:tgtEl>
                                        <p:attrNameLst>
                                          <p:attrName>ppt_w</p:attrName>
                                        </p:attrNameLst>
                                      </p:cBhvr>
                                      <p:tavLst>
                                        <p:tav tm="0">
                                          <p:val>
                                            <p:fltVal val="0"/>
                                          </p:val>
                                        </p:tav>
                                        <p:tav tm="100000">
                                          <p:val>
                                            <p:strVal val="#ppt_w"/>
                                          </p:val>
                                        </p:tav>
                                      </p:tavLst>
                                    </p:anim>
                                    <p:anim calcmode="lin" valueType="num">
                                      <p:cBhvr>
                                        <p:cTn id="38" dur="5000" fill="hold"/>
                                        <p:tgtEl>
                                          <p:spTgt spid="3090"/>
                                        </p:tgtEl>
                                        <p:attrNameLst>
                                          <p:attrName>ppt_h</p:attrName>
                                        </p:attrNameLst>
                                      </p:cBhvr>
                                      <p:tavLst>
                                        <p:tav tm="0">
                                          <p:val>
                                            <p:fltVal val="0"/>
                                          </p:val>
                                        </p:tav>
                                        <p:tav tm="100000">
                                          <p:val>
                                            <p:strVal val="#ppt_h"/>
                                          </p:val>
                                        </p:tav>
                                      </p:tavLst>
                                    </p:anim>
                                    <p:anim calcmode="lin" valueType="num">
                                      <p:cBhvr>
                                        <p:cTn id="39" dur="5000" fill="hold"/>
                                        <p:tgtEl>
                                          <p:spTgt spid="3090"/>
                                        </p:tgtEl>
                                        <p:attrNameLst>
                                          <p:attrName>style.rotation</p:attrName>
                                        </p:attrNameLst>
                                      </p:cBhvr>
                                      <p:tavLst>
                                        <p:tav tm="0">
                                          <p:val>
                                            <p:fltVal val="90"/>
                                          </p:val>
                                        </p:tav>
                                        <p:tav tm="100000">
                                          <p:val>
                                            <p:fltVal val="0"/>
                                          </p:val>
                                        </p:tav>
                                      </p:tavLst>
                                    </p:anim>
                                    <p:animEffect transition="in" filter="fade">
                                      <p:cBhvr>
                                        <p:cTn id="40" dur="5000"/>
                                        <p:tgtEl>
                                          <p:spTgt spid="3090"/>
                                        </p:tgtEl>
                                      </p:cBhvr>
                                    </p:animEffect>
                                  </p:childTnLst>
                                </p:cTn>
                              </p:par>
                              <p:par>
                                <p:cTn id="41" presetID="31" presetClass="entr" presetSubtype="0" fill="hold" nodeType="withEffect">
                                  <p:stCondLst>
                                    <p:cond delay="0"/>
                                  </p:stCondLst>
                                  <p:childTnLst>
                                    <p:set>
                                      <p:cBhvr>
                                        <p:cTn id="42" dur="1" fill="hold">
                                          <p:stCondLst>
                                            <p:cond delay="0"/>
                                          </p:stCondLst>
                                        </p:cTn>
                                        <p:tgtEl>
                                          <p:spTgt spid="3088"/>
                                        </p:tgtEl>
                                        <p:attrNameLst>
                                          <p:attrName>style.visibility</p:attrName>
                                        </p:attrNameLst>
                                      </p:cBhvr>
                                      <p:to>
                                        <p:strVal val="visible"/>
                                      </p:to>
                                    </p:set>
                                    <p:anim calcmode="lin" valueType="num">
                                      <p:cBhvr>
                                        <p:cTn id="43" dur="5000" fill="hold"/>
                                        <p:tgtEl>
                                          <p:spTgt spid="3088"/>
                                        </p:tgtEl>
                                        <p:attrNameLst>
                                          <p:attrName>ppt_w</p:attrName>
                                        </p:attrNameLst>
                                      </p:cBhvr>
                                      <p:tavLst>
                                        <p:tav tm="0">
                                          <p:val>
                                            <p:fltVal val="0"/>
                                          </p:val>
                                        </p:tav>
                                        <p:tav tm="100000">
                                          <p:val>
                                            <p:strVal val="#ppt_w"/>
                                          </p:val>
                                        </p:tav>
                                      </p:tavLst>
                                    </p:anim>
                                    <p:anim calcmode="lin" valueType="num">
                                      <p:cBhvr>
                                        <p:cTn id="44" dur="5000" fill="hold"/>
                                        <p:tgtEl>
                                          <p:spTgt spid="3088"/>
                                        </p:tgtEl>
                                        <p:attrNameLst>
                                          <p:attrName>ppt_h</p:attrName>
                                        </p:attrNameLst>
                                      </p:cBhvr>
                                      <p:tavLst>
                                        <p:tav tm="0">
                                          <p:val>
                                            <p:fltVal val="0"/>
                                          </p:val>
                                        </p:tav>
                                        <p:tav tm="100000">
                                          <p:val>
                                            <p:strVal val="#ppt_h"/>
                                          </p:val>
                                        </p:tav>
                                      </p:tavLst>
                                    </p:anim>
                                    <p:anim calcmode="lin" valueType="num">
                                      <p:cBhvr>
                                        <p:cTn id="45" dur="5000" fill="hold"/>
                                        <p:tgtEl>
                                          <p:spTgt spid="3088"/>
                                        </p:tgtEl>
                                        <p:attrNameLst>
                                          <p:attrName>style.rotation</p:attrName>
                                        </p:attrNameLst>
                                      </p:cBhvr>
                                      <p:tavLst>
                                        <p:tav tm="0">
                                          <p:val>
                                            <p:fltVal val="90"/>
                                          </p:val>
                                        </p:tav>
                                        <p:tav tm="100000">
                                          <p:val>
                                            <p:fltVal val="0"/>
                                          </p:val>
                                        </p:tav>
                                      </p:tavLst>
                                    </p:anim>
                                    <p:animEffect transition="in" filter="fade">
                                      <p:cBhvr>
                                        <p:cTn id="46" dur="5000"/>
                                        <p:tgtEl>
                                          <p:spTgt spid="3088"/>
                                        </p:tgtEl>
                                      </p:cBhvr>
                                    </p:animEffect>
                                  </p:childTnLst>
                                </p:cTn>
                              </p:par>
                              <p:par>
                                <p:cTn id="47" presetID="3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0" fill="hold"/>
                                        <p:tgtEl>
                                          <p:spTgt spid="12"/>
                                        </p:tgtEl>
                                        <p:attrNameLst>
                                          <p:attrName>ppt_w</p:attrName>
                                        </p:attrNameLst>
                                      </p:cBhvr>
                                      <p:tavLst>
                                        <p:tav tm="0">
                                          <p:val>
                                            <p:fltVal val="0"/>
                                          </p:val>
                                        </p:tav>
                                        <p:tav tm="100000">
                                          <p:val>
                                            <p:strVal val="#ppt_w"/>
                                          </p:val>
                                        </p:tav>
                                      </p:tavLst>
                                    </p:anim>
                                    <p:anim calcmode="lin" valueType="num">
                                      <p:cBhvr>
                                        <p:cTn id="50" dur="5000" fill="hold"/>
                                        <p:tgtEl>
                                          <p:spTgt spid="12"/>
                                        </p:tgtEl>
                                        <p:attrNameLst>
                                          <p:attrName>ppt_h</p:attrName>
                                        </p:attrNameLst>
                                      </p:cBhvr>
                                      <p:tavLst>
                                        <p:tav tm="0">
                                          <p:val>
                                            <p:fltVal val="0"/>
                                          </p:val>
                                        </p:tav>
                                        <p:tav tm="100000">
                                          <p:val>
                                            <p:strVal val="#ppt_h"/>
                                          </p:val>
                                        </p:tav>
                                      </p:tavLst>
                                    </p:anim>
                                    <p:anim calcmode="lin" valueType="num">
                                      <p:cBhvr>
                                        <p:cTn id="51" dur="5000" fill="hold"/>
                                        <p:tgtEl>
                                          <p:spTgt spid="12"/>
                                        </p:tgtEl>
                                        <p:attrNameLst>
                                          <p:attrName>style.rotation</p:attrName>
                                        </p:attrNameLst>
                                      </p:cBhvr>
                                      <p:tavLst>
                                        <p:tav tm="0">
                                          <p:val>
                                            <p:fltVal val="90"/>
                                          </p:val>
                                        </p:tav>
                                        <p:tav tm="100000">
                                          <p:val>
                                            <p:fltVal val="0"/>
                                          </p:val>
                                        </p:tav>
                                      </p:tavLst>
                                    </p:anim>
                                    <p:animEffect transition="in" filter="fade">
                                      <p:cBhvr>
                                        <p:cTn id="52" dur="5000"/>
                                        <p:tgtEl>
                                          <p:spTgt spid="12"/>
                                        </p:tgtEl>
                                      </p:cBhvr>
                                    </p:animEffect>
                                  </p:childTnLst>
                                </p:cTn>
                              </p:par>
                              <p:par>
                                <p:cTn id="53" presetID="3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0" fill="hold"/>
                                        <p:tgtEl>
                                          <p:spTgt spid="15"/>
                                        </p:tgtEl>
                                        <p:attrNameLst>
                                          <p:attrName>ppt_w</p:attrName>
                                        </p:attrNameLst>
                                      </p:cBhvr>
                                      <p:tavLst>
                                        <p:tav tm="0">
                                          <p:val>
                                            <p:fltVal val="0"/>
                                          </p:val>
                                        </p:tav>
                                        <p:tav tm="100000">
                                          <p:val>
                                            <p:strVal val="#ppt_w"/>
                                          </p:val>
                                        </p:tav>
                                      </p:tavLst>
                                    </p:anim>
                                    <p:anim calcmode="lin" valueType="num">
                                      <p:cBhvr>
                                        <p:cTn id="56" dur="5000" fill="hold"/>
                                        <p:tgtEl>
                                          <p:spTgt spid="15"/>
                                        </p:tgtEl>
                                        <p:attrNameLst>
                                          <p:attrName>ppt_h</p:attrName>
                                        </p:attrNameLst>
                                      </p:cBhvr>
                                      <p:tavLst>
                                        <p:tav tm="0">
                                          <p:val>
                                            <p:fltVal val="0"/>
                                          </p:val>
                                        </p:tav>
                                        <p:tav tm="100000">
                                          <p:val>
                                            <p:strVal val="#ppt_h"/>
                                          </p:val>
                                        </p:tav>
                                      </p:tavLst>
                                    </p:anim>
                                    <p:anim calcmode="lin" valueType="num">
                                      <p:cBhvr>
                                        <p:cTn id="57" dur="5000" fill="hold"/>
                                        <p:tgtEl>
                                          <p:spTgt spid="15"/>
                                        </p:tgtEl>
                                        <p:attrNameLst>
                                          <p:attrName>style.rotation</p:attrName>
                                        </p:attrNameLst>
                                      </p:cBhvr>
                                      <p:tavLst>
                                        <p:tav tm="0">
                                          <p:val>
                                            <p:fltVal val="90"/>
                                          </p:val>
                                        </p:tav>
                                        <p:tav tm="100000">
                                          <p:val>
                                            <p:fltVal val="0"/>
                                          </p:val>
                                        </p:tav>
                                      </p:tavLst>
                                    </p:anim>
                                    <p:animEffect transition="in" filter="fade">
                                      <p:cBhvr>
                                        <p:cTn id="58" dur="5000"/>
                                        <p:tgtEl>
                                          <p:spTgt spid="15"/>
                                        </p:tgtEl>
                                      </p:cBhvr>
                                    </p:animEffect>
                                  </p:childTnLst>
                                </p:cTn>
                              </p:par>
                              <p:par>
                                <p:cTn id="59" presetID="3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0" fill="hold"/>
                                        <p:tgtEl>
                                          <p:spTgt spid="14"/>
                                        </p:tgtEl>
                                        <p:attrNameLst>
                                          <p:attrName>ppt_w</p:attrName>
                                        </p:attrNameLst>
                                      </p:cBhvr>
                                      <p:tavLst>
                                        <p:tav tm="0">
                                          <p:val>
                                            <p:fltVal val="0"/>
                                          </p:val>
                                        </p:tav>
                                        <p:tav tm="100000">
                                          <p:val>
                                            <p:strVal val="#ppt_w"/>
                                          </p:val>
                                        </p:tav>
                                      </p:tavLst>
                                    </p:anim>
                                    <p:anim calcmode="lin" valueType="num">
                                      <p:cBhvr>
                                        <p:cTn id="62" dur="5000" fill="hold"/>
                                        <p:tgtEl>
                                          <p:spTgt spid="14"/>
                                        </p:tgtEl>
                                        <p:attrNameLst>
                                          <p:attrName>ppt_h</p:attrName>
                                        </p:attrNameLst>
                                      </p:cBhvr>
                                      <p:tavLst>
                                        <p:tav tm="0">
                                          <p:val>
                                            <p:fltVal val="0"/>
                                          </p:val>
                                        </p:tav>
                                        <p:tav tm="100000">
                                          <p:val>
                                            <p:strVal val="#ppt_h"/>
                                          </p:val>
                                        </p:tav>
                                      </p:tavLst>
                                    </p:anim>
                                    <p:anim calcmode="lin" valueType="num">
                                      <p:cBhvr>
                                        <p:cTn id="63" dur="5000" fill="hold"/>
                                        <p:tgtEl>
                                          <p:spTgt spid="14"/>
                                        </p:tgtEl>
                                        <p:attrNameLst>
                                          <p:attrName>style.rotation</p:attrName>
                                        </p:attrNameLst>
                                      </p:cBhvr>
                                      <p:tavLst>
                                        <p:tav tm="0">
                                          <p:val>
                                            <p:fltVal val="90"/>
                                          </p:val>
                                        </p:tav>
                                        <p:tav tm="100000">
                                          <p:val>
                                            <p:fltVal val="0"/>
                                          </p:val>
                                        </p:tav>
                                      </p:tavLst>
                                    </p:anim>
                                    <p:animEffect transition="in" filter="fade">
                                      <p:cBhvr>
                                        <p:cTn id="64" dur="5000"/>
                                        <p:tgtEl>
                                          <p:spTgt spid="14"/>
                                        </p:tgtEl>
                                      </p:cBhvr>
                                    </p:animEffect>
                                  </p:childTnLst>
                                </p:cTn>
                              </p:par>
                              <p:par>
                                <p:cTn id="65" presetID="31"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fltVal val="0"/>
                                          </p:val>
                                        </p:tav>
                                        <p:tav tm="100000">
                                          <p:val>
                                            <p:strVal val="#ppt_w"/>
                                          </p:val>
                                        </p:tav>
                                      </p:tavLst>
                                    </p:anim>
                                    <p:anim calcmode="lin" valueType="num">
                                      <p:cBhvr>
                                        <p:cTn id="68" dur="5000" fill="hold"/>
                                        <p:tgtEl>
                                          <p:spTgt spid="6"/>
                                        </p:tgtEl>
                                        <p:attrNameLst>
                                          <p:attrName>ppt_h</p:attrName>
                                        </p:attrNameLst>
                                      </p:cBhvr>
                                      <p:tavLst>
                                        <p:tav tm="0">
                                          <p:val>
                                            <p:fltVal val="0"/>
                                          </p:val>
                                        </p:tav>
                                        <p:tav tm="100000">
                                          <p:val>
                                            <p:strVal val="#ppt_h"/>
                                          </p:val>
                                        </p:tav>
                                      </p:tavLst>
                                    </p:anim>
                                    <p:anim calcmode="lin" valueType="num">
                                      <p:cBhvr>
                                        <p:cTn id="69" dur="5000" fill="hold"/>
                                        <p:tgtEl>
                                          <p:spTgt spid="6"/>
                                        </p:tgtEl>
                                        <p:attrNameLst>
                                          <p:attrName>style.rotation</p:attrName>
                                        </p:attrNameLst>
                                      </p:cBhvr>
                                      <p:tavLst>
                                        <p:tav tm="0">
                                          <p:val>
                                            <p:fltVal val="90"/>
                                          </p:val>
                                        </p:tav>
                                        <p:tav tm="100000">
                                          <p:val>
                                            <p:fltVal val="0"/>
                                          </p:val>
                                        </p:tav>
                                      </p:tavLst>
                                    </p:anim>
                                    <p:animEffect transition="in" filter="fade">
                                      <p:cBhvr>
                                        <p:cTn id="70" dur="5000"/>
                                        <p:tgtEl>
                                          <p:spTgt spid="6"/>
                                        </p:tgtEl>
                                      </p:cBhvr>
                                    </p:animEffect>
                                  </p:childTnLst>
                                </p:cTn>
                              </p:par>
                              <p:par>
                                <p:cTn id="71" presetID="31" presetClass="entr" presetSubtype="0" fill="hold" nodeType="withEffect">
                                  <p:stCondLst>
                                    <p:cond delay="0"/>
                                  </p:stCondLst>
                                  <p:childTnLst>
                                    <p:set>
                                      <p:cBhvr>
                                        <p:cTn id="72" dur="1" fill="hold">
                                          <p:stCondLst>
                                            <p:cond delay="0"/>
                                          </p:stCondLst>
                                        </p:cTn>
                                        <p:tgtEl>
                                          <p:spTgt spid="3074"/>
                                        </p:tgtEl>
                                        <p:attrNameLst>
                                          <p:attrName>style.visibility</p:attrName>
                                        </p:attrNameLst>
                                      </p:cBhvr>
                                      <p:to>
                                        <p:strVal val="visible"/>
                                      </p:to>
                                    </p:set>
                                    <p:anim calcmode="lin" valueType="num">
                                      <p:cBhvr>
                                        <p:cTn id="73" dur="5000" fill="hold"/>
                                        <p:tgtEl>
                                          <p:spTgt spid="3074"/>
                                        </p:tgtEl>
                                        <p:attrNameLst>
                                          <p:attrName>ppt_w</p:attrName>
                                        </p:attrNameLst>
                                      </p:cBhvr>
                                      <p:tavLst>
                                        <p:tav tm="0">
                                          <p:val>
                                            <p:fltVal val="0"/>
                                          </p:val>
                                        </p:tav>
                                        <p:tav tm="100000">
                                          <p:val>
                                            <p:strVal val="#ppt_w"/>
                                          </p:val>
                                        </p:tav>
                                      </p:tavLst>
                                    </p:anim>
                                    <p:anim calcmode="lin" valueType="num">
                                      <p:cBhvr>
                                        <p:cTn id="74" dur="5000" fill="hold"/>
                                        <p:tgtEl>
                                          <p:spTgt spid="3074"/>
                                        </p:tgtEl>
                                        <p:attrNameLst>
                                          <p:attrName>ppt_h</p:attrName>
                                        </p:attrNameLst>
                                      </p:cBhvr>
                                      <p:tavLst>
                                        <p:tav tm="0">
                                          <p:val>
                                            <p:fltVal val="0"/>
                                          </p:val>
                                        </p:tav>
                                        <p:tav tm="100000">
                                          <p:val>
                                            <p:strVal val="#ppt_h"/>
                                          </p:val>
                                        </p:tav>
                                      </p:tavLst>
                                    </p:anim>
                                    <p:anim calcmode="lin" valueType="num">
                                      <p:cBhvr>
                                        <p:cTn id="75" dur="5000" fill="hold"/>
                                        <p:tgtEl>
                                          <p:spTgt spid="3074"/>
                                        </p:tgtEl>
                                        <p:attrNameLst>
                                          <p:attrName>style.rotation</p:attrName>
                                        </p:attrNameLst>
                                      </p:cBhvr>
                                      <p:tavLst>
                                        <p:tav tm="0">
                                          <p:val>
                                            <p:fltVal val="90"/>
                                          </p:val>
                                        </p:tav>
                                        <p:tav tm="100000">
                                          <p:val>
                                            <p:fltVal val="0"/>
                                          </p:val>
                                        </p:tav>
                                      </p:tavLst>
                                    </p:anim>
                                    <p:animEffect transition="in" filter="fade">
                                      <p:cBhvr>
                                        <p:cTn id="76" dur="5000"/>
                                        <p:tgtEl>
                                          <p:spTgt spid="3074"/>
                                        </p:tgtEl>
                                      </p:cBhvr>
                                    </p:animEffect>
                                  </p:childTnLst>
                                </p:cTn>
                              </p:par>
                              <p:par>
                                <p:cTn id="77" presetID="31" presetClass="exit" presetSubtype="0" fill="hold" nodeType="withEffect">
                                  <p:stCondLst>
                                    <p:cond delay="0"/>
                                  </p:stCondLst>
                                  <p:childTnLst>
                                    <p:anim calcmode="lin" valueType="num">
                                      <p:cBhvr>
                                        <p:cTn id="78" dur="5000"/>
                                        <p:tgtEl>
                                          <p:spTgt spid="22"/>
                                        </p:tgtEl>
                                        <p:attrNameLst>
                                          <p:attrName>ppt_w</p:attrName>
                                        </p:attrNameLst>
                                      </p:cBhvr>
                                      <p:tavLst>
                                        <p:tav tm="0">
                                          <p:val>
                                            <p:strVal val="ppt_w"/>
                                          </p:val>
                                        </p:tav>
                                        <p:tav tm="100000">
                                          <p:val>
                                            <p:fltVal val="0"/>
                                          </p:val>
                                        </p:tav>
                                      </p:tavLst>
                                    </p:anim>
                                    <p:anim calcmode="lin" valueType="num">
                                      <p:cBhvr>
                                        <p:cTn id="79" dur="5000"/>
                                        <p:tgtEl>
                                          <p:spTgt spid="22"/>
                                        </p:tgtEl>
                                        <p:attrNameLst>
                                          <p:attrName>ppt_h</p:attrName>
                                        </p:attrNameLst>
                                      </p:cBhvr>
                                      <p:tavLst>
                                        <p:tav tm="0">
                                          <p:val>
                                            <p:strVal val="ppt_h"/>
                                          </p:val>
                                        </p:tav>
                                        <p:tav tm="100000">
                                          <p:val>
                                            <p:fltVal val="0"/>
                                          </p:val>
                                        </p:tav>
                                      </p:tavLst>
                                    </p:anim>
                                    <p:anim calcmode="lin" valueType="num">
                                      <p:cBhvr>
                                        <p:cTn id="80" dur="5000"/>
                                        <p:tgtEl>
                                          <p:spTgt spid="22"/>
                                        </p:tgtEl>
                                        <p:attrNameLst>
                                          <p:attrName>style.rotation</p:attrName>
                                        </p:attrNameLst>
                                      </p:cBhvr>
                                      <p:tavLst>
                                        <p:tav tm="0">
                                          <p:val>
                                            <p:fltVal val="0"/>
                                          </p:val>
                                        </p:tav>
                                        <p:tav tm="100000">
                                          <p:val>
                                            <p:fltVal val="90"/>
                                          </p:val>
                                        </p:tav>
                                      </p:tavLst>
                                    </p:anim>
                                    <p:animEffect transition="out" filter="fade">
                                      <p:cBhvr>
                                        <p:cTn id="81" dur="5000"/>
                                        <p:tgtEl>
                                          <p:spTgt spid="22"/>
                                        </p:tgtEl>
                                      </p:cBhvr>
                                    </p:animEffect>
                                    <p:set>
                                      <p:cBhvr>
                                        <p:cTn id="82" dur="1" fill="hold">
                                          <p:stCondLst>
                                            <p:cond delay="4999"/>
                                          </p:stCondLst>
                                        </p:cTn>
                                        <p:tgtEl>
                                          <p:spTgt spid="22"/>
                                        </p:tgtEl>
                                        <p:attrNameLst>
                                          <p:attrName>style.visibility</p:attrName>
                                        </p:attrNameLst>
                                      </p:cBhvr>
                                      <p:to>
                                        <p:strVal val="hidden"/>
                                      </p:to>
                                    </p:set>
                                  </p:childTnLst>
                                </p:cTn>
                              </p:par>
                              <p:par>
                                <p:cTn id="83" presetID="31" presetClass="exit" presetSubtype="0" fill="hold" nodeType="withEffect">
                                  <p:stCondLst>
                                    <p:cond delay="0"/>
                                  </p:stCondLst>
                                  <p:childTnLst>
                                    <p:anim calcmode="lin" valueType="num">
                                      <p:cBhvr>
                                        <p:cTn id="84" dur="5000"/>
                                        <p:tgtEl>
                                          <p:spTgt spid="23"/>
                                        </p:tgtEl>
                                        <p:attrNameLst>
                                          <p:attrName>ppt_w</p:attrName>
                                        </p:attrNameLst>
                                      </p:cBhvr>
                                      <p:tavLst>
                                        <p:tav tm="0">
                                          <p:val>
                                            <p:strVal val="ppt_w"/>
                                          </p:val>
                                        </p:tav>
                                        <p:tav tm="100000">
                                          <p:val>
                                            <p:fltVal val="0"/>
                                          </p:val>
                                        </p:tav>
                                      </p:tavLst>
                                    </p:anim>
                                    <p:anim calcmode="lin" valueType="num">
                                      <p:cBhvr>
                                        <p:cTn id="85" dur="5000"/>
                                        <p:tgtEl>
                                          <p:spTgt spid="23"/>
                                        </p:tgtEl>
                                        <p:attrNameLst>
                                          <p:attrName>ppt_h</p:attrName>
                                        </p:attrNameLst>
                                      </p:cBhvr>
                                      <p:tavLst>
                                        <p:tav tm="0">
                                          <p:val>
                                            <p:strVal val="ppt_h"/>
                                          </p:val>
                                        </p:tav>
                                        <p:tav tm="100000">
                                          <p:val>
                                            <p:fltVal val="0"/>
                                          </p:val>
                                        </p:tav>
                                      </p:tavLst>
                                    </p:anim>
                                    <p:anim calcmode="lin" valueType="num">
                                      <p:cBhvr>
                                        <p:cTn id="86" dur="5000"/>
                                        <p:tgtEl>
                                          <p:spTgt spid="23"/>
                                        </p:tgtEl>
                                        <p:attrNameLst>
                                          <p:attrName>style.rotation</p:attrName>
                                        </p:attrNameLst>
                                      </p:cBhvr>
                                      <p:tavLst>
                                        <p:tav tm="0">
                                          <p:val>
                                            <p:fltVal val="0"/>
                                          </p:val>
                                        </p:tav>
                                        <p:tav tm="100000">
                                          <p:val>
                                            <p:fltVal val="90"/>
                                          </p:val>
                                        </p:tav>
                                      </p:tavLst>
                                    </p:anim>
                                    <p:animEffect transition="out" filter="fade">
                                      <p:cBhvr>
                                        <p:cTn id="87" dur="5000"/>
                                        <p:tgtEl>
                                          <p:spTgt spid="23"/>
                                        </p:tgtEl>
                                      </p:cBhvr>
                                    </p:animEffect>
                                    <p:set>
                                      <p:cBhvr>
                                        <p:cTn id="88" dur="1" fill="hold">
                                          <p:stCondLst>
                                            <p:cond delay="4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E1FD98-5B27-4A02-8828-A76A22520BBE}"/>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6388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1046B6-3D0B-4131-99AA-FECA3973D91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artisticCutout numberOfShades="6"/>
                    </a14:imgEffect>
                  </a14:imgLayer>
                </a14:imgProps>
              </a:ex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71570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96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a:extLst>
              <a:ext uri="{FF2B5EF4-FFF2-40B4-BE49-F238E27FC236}">
                <a16:creationId xmlns:a16="http://schemas.microsoft.com/office/drawing/2014/main" id="{EBB84C8E-D68A-457F-BE1B-83D107D278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9430" y="314325"/>
            <a:ext cx="4307205" cy="6153150"/>
          </a:xfrm>
          <a:prstGeom prst="rect">
            <a:avLst/>
          </a:prstGeom>
          <a:ln>
            <a:noFill/>
          </a:ln>
          <a:effectLst>
            <a:softEdge rad="112500"/>
          </a:effectLst>
        </p:spPr>
      </p:pic>
    </p:spTree>
    <p:extLst>
      <p:ext uri="{BB962C8B-B14F-4D97-AF65-F5344CB8AC3E}">
        <p14:creationId xmlns:p14="http://schemas.microsoft.com/office/powerpoint/2010/main" val="104589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8" name="Picture 14" descr="Experts warn lines at food banks and unemployment offices put people at  risk for coronavirus | Daily Mail Online">
            <a:extLst>
              <a:ext uri="{FF2B5EF4-FFF2-40B4-BE49-F238E27FC236}">
                <a16:creationId xmlns:a16="http://schemas.microsoft.com/office/drawing/2014/main" id="{90232DE7-3CE5-4179-AE27-16967FB83F5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392" b="-8451"/>
          <a:stretch/>
        </p:blipFill>
        <p:spPr bwMode="auto">
          <a:xfrm>
            <a:off x="252550" y="321732"/>
            <a:ext cx="5744078" cy="34055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44% of Americans fear they won't be able to afford food, poll finds -  Marketplace">
            <a:extLst>
              <a:ext uri="{FF2B5EF4-FFF2-40B4-BE49-F238E27FC236}">
                <a16:creationId xmlns:a16="http://schemas.microsoft.com/office/drawing/2014/main" id="{7CCFBB47-5DDC-44E1-9CD1-112D6D023C1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 b="-2"/>
          <a:stretch/>
        </p:blipFill>
        <p:spPr bwMode="auto">
          <a:xfrm>
            <a:off x="321730" y="3518864"/>
            <a:ext cx="5596032" cy="30779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s lined up for the North Texas Food Bank's free food distribution at Fair Park.">
            <a:extLst>
              <a:ext uri="{FF2B5EF4-FFF2-40B4-BE49-F238E27FC236}">
                <a16:creationId xmlns:a16="http://schemas.microsoft.com/office/drawing/2014/main" id="{6D6741B9-8FB4-45EE-833E-59A8D9EE295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 r="-1"/>
          <a:stretch/>
        </p:blipFill>
        <p:spPr bwMode="auto">
          <a:xfrm>
            <a:off x="6195373" y="321732"/>
            <a:ext cx="5674892" cy="627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5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8343" y="83311"/>
            <a:ext cx="8932026" cy="1027338"/>
          </a:xfrm>
        </p:spPr>
        <p:txBody>
          <a:bodyPr vert="horz" lIns="91440" tIns="45720" rIns="91440" bIns="45720" rtlCol="0" anchor="ctr">
            <a:normAutofit/>
          </a:bodyPr>
          <a:lstStyle/>
          <a:p>
            <a:r>
              <a:rPr lang="en-US" dirty="0">
                <a:solidFill>
                  <a:schemeClr val="accent4">
                    <a:lumMod val="50000"/>
                  </a:schemeClr>
                </a:solidFill>
              </a:rPr>
              <a:t>Hunger is Political!</a:t>
            </a:r>
          </a:p>
        </p:txBody>
      </p:sp>
      <p:pic>
        <p:nvPicPr>
          <p:cNvPr id="11" name="Picture 10">
            <a:extLst>
              <a:ext uri="{FF2B5EF4-FFF2-40B4-BE49-F238E27FC236}">
                <a16:creationId xmlns:a16="http://schemas.microsoft.com/office/drawing/2014/main" id="{B4A3807F-459F-4561-9A47-A86630A1C8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9565" y="1331424"/>
            <a:ext cx="3213463" cy="5040729"/>
          </a:xfrm>
          <a:prstGeom prst="rect">
            <a:avLst/>
          </a:prstGeom>
        </p:spPr>
      </p:pic>
      <p:sp>
        <p:nvSpPr>
          <p:cNvPr id="22" name="Rectangle 21">
            <a:extLst>
              <a:ext uri="{FF2B5EF4-FFF2-40B4-BE49-F238E27FC236}">
                <a16:creationId xmlns:a16="http://schemas.microsoft.com/office/drawing/2014/main" id="{4F11AAA2-3E74-43A4-814A-77D2CD0F092E}"/>
              </a:ext>
            </a:extLst>
          </p:cNvPr>
          <p:cNvSpPr/>
          <p:nvPr/>
        </p:nvSpPr>
        <p:spPr>
          <a:xfrm>
            <a:off x="4868091" y="2774570"/>
            <a:ext cx="6550481"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struggle to define and regulate hunger produced its own networks of power, its own political constituencies, its own understanding of the responsibilities of government, and its own forms of statecraft” p.8</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56665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12066" y="704335"/>
            <a:ext cx="3631973" cy="5609489"/>
          </a:xfrm>
          <a:prstGeom prst="rect">
            <a:avLst/>
          </a:prstGeom>
        </p:spPr>
      </p:pic>
      <p:sp>
        <p:nvSpPr>
          <p:cNvPr id="2" name="Title 1"/>
          <p:cNvSpPr>
            <a:spLocks noGrp="1"/>
          </p:cNvSpPr>
          <p:nvPr>
            <p:ph type="title"/>
          </p:nvPr>
        </p:nvSpPr>
        <p:spPr>
          <a:xfrm>
            <a:off x="855031" y="321176"/>
            <a:ext cx="7669341" cy="1344975"/>
          </a:xfrm>
        </p:spPr>
        <p:txBody>
          <a:bodyPr vert="horz" lIns="91440" tIns="45720" rIns="91440" bIns="45720" rtlCol="0" anchor="ctr">
            <a:normAutofit/>
          </a:bodyPr>
          <a:lstStyle/>
          <a:p>
            <a:r>
              <a:rPr lang="en-US" sz="4000" dirty="0">
                <a:solidFill>
                  <a:schemeClr val="accent4">
                    <a:lumMod val="50000"/>
                  </a:schemeClr>
                </a:solidFill>
              </a:rPr>
              <a:t>Food Charity’s Institutionalization</a:t>
            </a:r>
          </a:p>
        </p:txBody>
      </p:sp>
      <p:sp>
        <p:nvSpPr>
          <p:cNvPr id="3" name="Rectangle 2">
            <a:extLst>
              <a:ext uri="{FF2B5EF4-FFF2-40B4-BE49-F238E27FC236}">
                <a16:creationId xmlns:a16="http://schemas.microsoft.com/office/drawing/2014/main" id="{B6CF6045-76A8-4B53-B9B6-DDB6D85DA1E5}"/>
              </a:ext>
            </a:extLst>
          </p:cNvPr>
          <p:cNvSpPr/>
          <p:nvPr/>
        </p:nvSpPr>
        <p:spPr>
          <a:xfrm>
            <a:off x="604289" y="2921168"/>
            <a:ext cx="7669341" cy="1815882"/>
          </a:xfrm>
          <a:prstGeom prst="rect">
            <a:avLst/>
          </a:prstGeom>
        </p:spPr>
        <p:txBody>
          <a:bodyPr wrap="square">
            <a:spAutoFit/>
          </a:bodyPr>
          <a:lstStyle/>
          <a:p>
            <a:pPr marL="457200" marR="45720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“This phenomenon became institutionalized because it fit so well into the agendas of other powerful institutions, particularly government and business” p.140</a:t>
            </a:r>
          </a:p>
        </p:txBody>
      </p:sp>
    </p:spTree>
    <p:extLst>
      <p:ext uri="{BB962C8B-B14F-4D97-AF65-F5344CB8AC3E}">
        <p14:creationId xmlns:p14="http://schemas.microsoft.com/office/powerpoint/2010/main" val="105678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16A4C54-A078-4175-82C3-07A49463CEE5}"/>
              </a:ext>
            </a:extLst>
          </p:cNvPr>
          <p:cNvGraphicFramePr/>
          <p:nvPr/>
        </p:nvGraphicFramePr>
        <p:xfrm>
          <a:off x="582507" y="1113729"/>
          <a:ext cx="10905066" cy="55710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9A50D9C-22CA-4997-AEE0-1D5E83F1D84A}"/>
              </a:ext>
            </a:extLst>
          </p:cNvPr>
          <p:cNvSpPr txBox="1"/>
          <p:nvPr/>
        </p:nvSpPr>
        <p:spPr>
          <a:xfrm>
            <a:off x="3187337" y="261257"/>
            <a:ext cx="581732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D092A7">
                    <a:lumMod val="50000"/>
                  </a:srgbClr>
                </a:solidFill>
                <a:effectLst/>
                <a:uLnTx/>
                <a:uFillTx/>
                <a:latin typeface="Garamond" panose="02020404030301010803"/>
                <a:ea typeface="+mn-ea"/>
                <a:cs typeface="+mn-cs"/>
              </a:rPr>
              <a:t>A Supply Side Expansion</a:t>
            </a:r>
          </a:p>
        </p:txBody>
      </p:sp>
    </p:spTree>
    <p:extLst>
      <p:ext uri="{BB962C8B-B14F-4D97-AF65-F5344CB8AC3E}">
        <p14:creationId xmlns:p14="http://schemas.microsoft.com/office/powerpoint/2010/main" val="3412843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2" name="Group 1"/>
          <p:cNvGrpSpPr/>
          <p:nvPr/>
        </p:nvGrpSpPr>
        <p:grpSpPr>
          <a:xfrm>
            <a:off x="266602" y="229926"/>
            <a:ext cx="11925765" cy="6664230"/>
            <a:chOff x="266602" y="229926"/>
            <a:chExt cx="11925765" cy="6664230"/>
          </a:xfrm>
        </p:grpSpPr>
        <p:pic>
          <p:nvPicPr>
            <p:cNvPr id="175" name="Shape 175"/>
            <p:cNvPicPr preferRelativeResize="0"/>
            <p:nvPr/>
          </p:nvPicPr>
          <p:blipFill>
            <a:blip r:embed="rId3">
              <a:alphaModFix/>
            </a:blip>
            <a:stretch>
              <a:fillRect/>
            </a:stretch>
          </p:blipFill>
          <p:spPr>
            <a:xfrm>
              <a:off x="7635001" y="2102403"/>
              <a:ext cx="2191631" cy="335767"/>
            </a:xfrm>
            <a:prstGeom prst="rect">
              <a:avLst/>
            </a:prstGeom>
            <a:noFill/>
            <a:ln>
              <a:noFill/>
            </a:ln>
          </p:spPr>
        </p:pic>
        <p:pic>
          <p:nvPicPr>
            <p:cNvPr id="176" name="Shape 176"/>
            <p:cNvPicPr preferRelativeResize="0"/>
            <p:nvPr/>
          </p:nvPicPr>
          <p:blipFill>
            <a:blip r:embed="rId4">
              <a:alphaModFix/>
            </a:blip>
            <a:stretch>
              <a:fillRect/>
            </a:stretch>
          </p:blipFill>
          <p:spPr>
            <a:xfrm>
              <a:off x="10199068" y="1863403"/>
              <a:ext cx="1632333" cy="428541"/>
            </a:xfrm>
            <a:prstGeom prst="rect">
              <a:avLst/>
            </a:prstGeom>
            <a:noFill/>
            <a:ln>
              <a:noFill/>
            </a:ln>
          </p:spPr>
        </p:pic>
        <p:pic>
          <p:nvPicPr>
            <p:cNvPr id="177" name="Shape 177"/>
            <p:cNvPicPr preferRelativeResize="0"/>
            <p:nvPr/>
          </p:nvPicPr>
          <p:blipFill>
            <a:blip r:embed="rId5">
              <a:alphaModFix/>
            </a:blip>
            <a:stretch>
              <a:fillRect/>
            </a:stretch>
          </p:blipFill>
          <p:spPr>
            <a:xfrm>
              <a:off x="10611617" y="2629302"/>
              <a:ext cx="1258699" cy="492860"/>
            </a:xfrm>
            <a:prstGeom prst="rect">
              <a:avLst/>
            </a:prstGeom>
            <a:noFill/>
            <a:ln>
              <a:noFill/>
            </a:ln>
          </p:spPr>
        </p:pic>
        <p:pic>
          <p:nvPicPr>
            <p:cNvPr id="178" name="Shape 178"/>
            <p:cNvPicPr preferRelativeResize="0"/>
            <p:nvPr/>
          </p:nvPicPr>
          <p:blipFill>
            <a:blip r:embed="rId6">
              <a:alphaModFix/>
            </a:blip>
            <a:stretch>
              <a:fillRect/>
            </a:stretch>
          </p:blipFill>
          <p:spPr>
            <a:xfrm>
              <a:off x="296467" y="4298337"/>
              <a:ext cx="2404765" cy="559433"/>
            </a:xfrm>
            <a:prstGeom prst="rect">
              <a:avLst/>
            </a:prstGeom>
            <a:noFill/>
            <a:ln>
              <a:noFill/>
            </a:ln>
          </p:spPr>
        </p:pic>
        <p:pic>
          <p:nvPicPr>
            <p:cNvPr id="179" name="Shape 179"/>
            <p:cNvPicPr preferRelativeResize="0"/>
            <p:nvPr/>
          </p:nvPicPr>
          <p:blipFill>
            <a:blip r:embed="rId7">
              <a:alphaModFix/>
            </a:blip>
            <a:stretch>
              <a:fillRect/>
            </a:stretch>
          </p:blipFill>
          <p:spPr>
            <a:xfrm>
              <a:off x="266602" y="1874435"/>
              <a:ext cx="1181839" cy="959067"/>
            </a:xfrm>
            <a:prstGeom prst="rect">
              <a:avLst/>
            </a:prstGeom>
            <a:noFill/>
            <a:ln>
              <a:noFill/>
            </a:ln>
          </p:spPr>
        </p:pic>
        <p:pic>
          <p:nvPicPr>
            <p:cNvPr id="180" name="Shape 180"/>
            <p:cNvPicPr preferRelativeResize="0"/>
            <p:nvPr/>
          </p:nvPicPr>
          <p:blipFill>
            <a:blip r:embed="rId8">
              <a:alphaModFix/>
            </a:blip>
            <a:stretch>
              <a:fillRect/>
            </a:stretch>
          </p:blipFill>
          <p:spPr>
            <a:xfrm>
              <a:off x="1952929" y="2056228"/>
              <a:ext cx="1258699" cy="1249979"/>
            </a:xfrm>
            <a:prstGeom prst="rect">
              <a:avLst/>
            </a:prstGeom>
            <a:noFill/>
            <a:ln>
              <a:noFill/>
            </a:ln>
          </p:spPr>
        </p:pic>
        <p:pic>
          <p:nvPicPr>
            <p:cNvPr id="181" name="Shape 18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9303283" y="4047273"/>
              <a:ext cx="1908573" cy="738571"/>
            </a:xfrm>
            <a:prstGeom prst="rect">
              <a:avLst/>
            </a:prstGeom>
            <a:noFill/>
            <a:ln>
              <a:noFill/>
            </a:ln>
          </p:spPr>
        </p:pic>
        <p:pic>
          <p:nvPicPr>
            <p:cNvPr id="182" name="Shape 182"/>
            <p:cNvPicPr preferRelativeResize="0"/>
            <p:nvPr/>
          </p:nvPicPr>
          <p:blipFill>
            <a:blip r:embed="rId10">
              <a:alphaModFix/>
            </a:blip>
            <a:stretch>
              <a:fillRect/>
            </a:stretch>
          </p:blipFill>
          <p:spPr>
            <a:xfrm>
              <a:off x="6189692" y="5102434"/>
              <a:ext cx="1402917" cy="820015"/>
            </a:xfrm>
            <a:prstGeom prst="rect">
              <a:avLst/>
            </a:prstGeom>
            <a:noFill/>
            <a:ln>
              <a:noFill/>
            </a:ln>
          </p:spPr>
        </p:pic>
        <p:pic>
          <p:nvPicPr>
            <p:cNvPr id="183" name="Shape 183"/>
            <p:cNvPicPr preferRelativeResize="0"/>
            <p:nvPr/>
          </p:nvPicPr>
          <p:blipFill>
            <a:blip r:embed="rId11">
              <a:alphaModFix/>
            </a:blip>
            <a:stretch>
              <a:fillRect/>
            </a:stretch>
          </p:blipFill>
          <p:spPr>
            <a:xfrm>
              <a:off x="2415057" y="4995155"/>
              <a:ext cx="1350443" cy="1034576"/>
            </a:xfrm>
            <a:prstGeom prst="rect">
              <a:avLst/>
            </a:prstGeom>
            <a:noFill/>
            <a:ln>
              <a:noFill/>
            </a:ln>
          </p:spPr>
        </p:pic>
        <p:pic>
          <p:nvPicPr>
            <p:cNvPr id="184" name="Shape 184"/>
            <p:cNvPicPr preferRelativeResize="0"/>
            <p:nvPr/>
          </p:nvPicPr>
          <p:blipFill>
            <a:blip r:embed="rId12">
              <a:alphaModFix/>
            </a:blip>
            <a:stretch>
              <a:fillRect/>
            </a:stretch>
          </p:blipFill>
          <p:spPr>
            <a:xfrm>
              <a:off x="10057492" y="450200"/>
              <a:ext cx="1350443" cy="819997"/>
            </a:xfrm>
            <a:prstGeom prst="rect">
              <a:avLst/>
            </a:prstGeom>
            <a:noFill/>
            <a:ln>
              <a:noFill/>
            </a:ln>
          </p:spPr>
        </p:pic>
        <p:pic>
          <p:nvPicPr>
            <p:cNvPr id="185" name="Shape 185"/>
            <p:cNvPicPr preferRelativeResize="0"/>
            <p:nvPr/>
          </p:nvPicPr>
          <p:blipFill>
            <a:blip r:embed="rId13">
              <a:alphaModFix/>
            </a:blip>
            <a:stretch>
              <a:fillRect/>
            </a:stretch>
          </p:blipFill>
          <p:spPr>
            <a:xfrm>
              <a:off x="4396165" y="1509515"/>
              <a:ext cx="1523932" cy="717795"/>
            </a:xfrm>
            <a:prstGeom prst="rect">
              <a:avLst/>
            </a:prstGeom>
            <a:noFill/>
            <a:ln>
              <a:noFill/>
            </a:ln>
          </p:spPr>
        </p:pic>
        <p:pic>
          <p:nvPicPr>
            <p:cNvPr id="186" name="Shape 186"/>
            <p:cNvPicPr preferRelativeResize="0"/>
            <p:nvPr/>
          </p:nvPicPr>
          <p:blipFill>
            <a:blip r:embed="rId14">
              <a:alphaModFix/>
            </a:blip>
            <a:stretch>
              <a:fillRect/>
            </a:stretch>
          </p:blipFill>
          <p:spPr>
            <a:xfrm>
              <a:off x="3034944" y="450189"/>
              <a:ext cx="1908573" cy="433232"/>
            </a:xfrm>
            <a:prstGeom prst="rect">
              <a:avLst/>
            </a:prstGeom>
            <a:noFill/>
            <a:ln>
              <a:noFill/>
            </a:ln>
          </p:spPr>
        </p:pic>
        <p:pic>
          <p:nvPicPr>
            <p:cNvPr id="187" name="Shape 187"/>
            <p:cNvPicPr preferRelativeResize="0"/>
            <p:nvPr/>
          </p:nvPicPr>
          <p:blipFill>
            <a:blip r:embed="rId15">
              <a:alphaModFix/>
            </a:blip>
            <a:stretch>
              <a:fillRect/>
            </a:stretch>
          </p:blipFill>
          <p:spPr>
            <a:xfrm>
              <a:off x="275534" y="793687"/>
              <a:ext cx="2222500" cy="378379"/>
            </a:xfrm>
            <a:prstGeom prst="rect">
              <a:avLst/>
            </a:prstGeom>
            <a:noFill/>
            <a:ln>
              <a:noFill/>
            </a:ln>
          </p:spPr>
        </p:pic>
        <p:pic>
          <p:nvPicPr>
            <p:cNvPr id="188" name="Shape 188"/>
            <p:cNvPicPr preferRelativeResize="0"/>
            <p:nvPr/>
          </p:nvPicPr>
          <p:blipFill>
            <a:blip r:embed="rId16" cstate="screen">
              <a:alphaModFix/>
              <a:extLst>
                <a:ext uri="{28A0092B-C50C-407E-A947-70E740481C1C}">
                  <a14:useLocalDpi xmlns:a14="http://schemas.microsoft.com/office/drawing/2010/main"/>
                </a:ext>
              </a:extLst>
            </a:blip>
            <a:stretch>
              <a:fillRect/>
            </a:stretch>
          </p:blipFill>
          <p:spPr>
            <a:xfrm>
              <a:off x="501489" y="5294064"/>
              <a:ext cx="1098320" cy="898957"/>
            </a:xfrm>
            <a:prstGeom prst="rect">
              <a:avLst/>
            </a:prstGeom>
            <a:noFill/>
            <a:ln>
              <a:noFill/>
            </a:ln>
          </p:spPr>
        </p:pic>
        <p:pic>
          <p:nvPicPr>
            <p:cNvPr id="189" name="Shape 189"/>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8716568" y="5510938"/>
              <a:ext cx="2191633" cy="680796"/>
            </a:xfrm>
            <a:prstGeom prst="rect">
              <a:avLst/>
            </a:prstGeom>
            <a:noFill/>
            <a:ln>
              <a:noFill/>
            </a:ln>
          </p:spPr>
        </p:pic>
        <p:pic>
          <p:nvPicPr>
            <p:cNvPr id="190" name="Shape 190"/>
            <p:cNvPicPr preferRelativeResize="0"/>
            <p:nvPr/>
          </p:nvPicPr>
          <p:blipFill>
            <a:blip r:embed="rId18">
              <a:alphaModFix/>
            </a:blip>
            <a:stretch>
              <a:fillRect/>
            </a:stretch>
          </p:blipFill>
          <p:spPr>
            <a:xfrm>
              <a:off x="7391255" y="6032859"/>
              <a:ext cx="1607240" cy="592852"/>
            </a:xfrm>
            <a:prstGeom prst="rect">
              <a:avLst/>
            </a:prstGeom>
            <a:noFill/>
            <a:ln>
              <a:noFill/>
            </a:ln>
          </p:spPr>
        </p:pic>
        <p:pic>
          <p:nvPicPr>
            <p:cNvPr id="191" name="Shape 191"/>
            <p:cNvPicPr preferRelativeResize="0"/>
            <p:nvPr/>
          </p:nvPicPr>
          <p:blipFill>
            <a:blip r:embed="rId19">
              <a:alphaModFix/>
            </a:blip>
            <a:stretch>
              <a:fillRect/>
            </a:stretch>
          </p:blipFill>
          <p:spPr>
            <a:xfrm>
              <a:off x="2177434" y="1309360"/>
              <a:ext cx="1607237" cy="467833"/>
            </a:xfrm>
            <a:prstGeom prst="rect">
              <a:avLst/>
            </a:prstGeom>
            <a:noFill/>
            <a:ln>
              <a:noFill/>
            </a:ln>
          </p:spPr>
        </p:pic>
        <p:pic>
          <p:nvPicPr>
            <p:cNvPr id="192" name="Shape 192"/>
            <p:cNvPicPr preferRelativeResize="0"/>
            <p:nvPr/>
          </p:nvPicPr>
          <p:blipFill>
            <a:blip r:embed="rId20">
              <a:alphaModFix/>
            </a:blip>
            <a:stretch>
              <a:fillRect/>
            </a:stretch>
          </p:blipFill>
          <p:spPr>
            <a:xfrm>
              <a:off x="4974662" y="5989818"/>
              <a:ext cx="1632353" cy="592852"/>
            </a:xfrm>
            <a:prstGeom prst="rect">
              <a:avLst/>
            </a:prstGeom>
            <a:noFill/>
            <a:ln>
              <a:noFill/>
            </a:ln>
          </p:spPr>
        </p:pic>
        <p:pic>
          <p:nvPicPr>
            <p:cNvPr id="193" name="Shape 193"/>
            <p:cNvPicPr preferRelativeResize="0"/>
            <p:nvPr/>
          </p:nvPicPr>
          <p:blipFill>
            <a:blip r:embed="rId21" cstate="screen">
              <a:alphaModFix/>
              <a:extLst>
                <a:ext uri="{28A0092B-C50C-407E-A947-70E740481C1C}">
                  <a14:useLocalDpi xmlns:a14="http://schemas.microsoft.com/office/drawing/2010/main"/>
                </a:ext>
              </a:extLst>
            </a:blip>
            <a:stretch>
              <a:fillRect/>
            </a:stretch>
          </p:blipFill>
          <p:spPr>
            <a:xfrm>
              <a:off x="6280370" y="300152"/>
              <a:ext cx="871145" cy="959056"/>
            </a:xfrm>
            <a:prstGeom prst="rect">
              <a:avLst/>
            </a:prstGeom>
            <a:noFill/>
            <a:ln>
              <a:noFill/>
            </a:ln>
          </p:spPr>
        </p:pic>
        <p:pic>
          <p:nvPicPr>
            <p:cNvPr id="194" name="Shape 194"/>
            <p:cNvPicPr preferRelativeResize="0"/>
            <p:nvPr/>
          </p:nvPicPr>
          <p:blipFill>
            <a:blip r:embed="rId22">
              <a:alphaModFix/>
            </a:blip>
            <a:stretch>
              <a:fillRect/>
            </a:stretch>
          </p:blipFill>
          <p:spPr>
            <a:xfrm>
              <a:off x="4146269" y="5294068"/>
              <a:ext cx="1350443" cy="559437"/>
            </a:xfrm>
            <a:prstGeom prst="rect">
              <a:avLst/>
            </a:prstGeom>
            <a:noFill/>
            <a:ln>
              <a:noFill/>
            </a:ln>
          </p:spPr>
        </p:pic>
        <p:pic>
          <p:nvPicPr>
            <p:cNvPr id="195" name="Shape 195"/>
            <p:cNvPicPr preferRelativeResize="0"/>
            <p:nvPr/>
          </p:nvPicPr>
          <p:blipFill>
            <a:blip r:embed="rId23">
              <a:alphaModFix/>
            </a:blip>
            <a:stretch>
              <a:fillRect/>
            </a:stretch>
          </p:blipFill>
          <p:spPr>
            <a:xfrm>
              <a:off x="8316792" y="229926"/>
              <a:ext cx="1258699" cy="568212"/>
            </a:xfrm>
            <a:prstGeom prst="rect">
              <a:avLst/>
            </a:prstGeom>
            <a:noFill/>
            <a:ln>
              <a:noFill/>
            </a:ln>
          </p:spPr>
        </p:pic>
        <p:pic>
          <p:nvPicPr>
            <p:cNvPr id="196" name="Shape 196"/>
            <p:cNvPicPr preferRelativeResize="0"/>
            <p:nvPr/>
          </p:nvPicPr>
          <p:blipFill>
            <a:blip r:embed="rId24">
              <a:alphaModFix/>
            </a:blip>
            <a:stretch>
              <a:fillRect/>
            </a:stretch>
          </p:blipFill>
          <p:spPr>
            <a:xfrm>
              <a:off x="1308271" y="3411365"/>
              <a:ext cx="1726661" cy="680800"/>
            </a:xfrm>
            <a:prstGeom prst="rect">
              <a:avLst/>
            </a:prstGeom>
            <a:noFill/>
            <a:ln>
              <a:noFill/>
            </a:ln>
          </p:spPr>
        </p:pic>
        <p:pic>
          <p:nvPicPr>
            <p:cNvPr id="197" name="Shape 197"/>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1668467" y="6155591"/>
              <a:ext cx="2222500" cy="738565"/>
            </a:xfrm>
            <a:prstGeom prst="rect">
              <a:avLst/>
            </a:prstGeom>
            <a:noFill/>
            <a:ln>
              <a:noFill/>
            </a:ln>
          </p:spPr>
        </p:pic>
        <p:pic>
          <p:nvPicPr>
            <p:cNvPr id="199" name="Shape 199"/>
            <p:cNvPicPr preferRelativeResize="0"/>
            <p:nvPr/>
          </p:nvPicPr>
          <p:blipFill>
            <a:blip r:embed="rId26">
              <a:alphaModFix/>
            </a:blip>
            <a:stretch>
              <a:fillRect/>
            </a:stretch>
          </p:blipFill>
          <p:spPr>
            <a:xfrm>
              <a:off x="7863027" y="1221800"/>
              <a:ext cx="1402899" cy="456944"/>
            </a:xfrm>
            <a:prstGeom prst="rect">
              <a:avLst/>
            </a:prstGeom>
            <a:noFill/>
            <a:ln>
              <a:noFill/>
            </a:ln>
          </p:spPr>
        </p:pic>
        <p:pic>
          <p:nvPicPr>
            <p:cNvPr id="200" name="Shape 200"/>
            <p:cNvPicPr preferRelativeResize="0"/>
            <p:nvPr/>
          </p:nvPicPr>
          <p:blipFill>
            <a:blip r:embed="rId27">
              <a:alphaModFix/>
            </a:blip>
            <a:stretch>
              <a:fillRect/>
            </a:stretch>
          </p:blipFill>
          <p:spPr>
            <a:xfrm>
              <a:off x="8958433" y="2776288"/>
              <a:ext cx="1098300" cy="822161"/>
            </a:xfrm>
            <a:prstGeom prst="rect">
              <a:avLst/>
            </a:prstGeom>
            <a:noFill/>
            <a:ln>
              <a:noFill/>
            </a:ln>
          </p:spPr>
        </p:pic>
        <p:pic>
          <p:nvPicPr>
            <p:cNvPr id="201" name="Shape 201"/>
            <p:cNvPicPr preferRelativeResize="0"/>
            <p:nvPr/>
          </p:nvPicPr>
          <p:blipFill>
            <a:blip r:embed="rId28">
              <a:alphaModFix/>
            </a:blip>
            <a:stretch>
              <a:fillRect/>
            </a:stretch>
          </p:blipFill>
          <p:spPr>
            <a:xfrm>
              <a:off x="10572065" y="4983066"/>
              <a:ext cx="1258699" cy="640141"/>
            </a:xfrm>
            <a:prstGeom prst="rect">
              <a:avLst/>
            </a:prstGeom>
            <a:noFill/>
            <a:ln>
              <a:noFill/>
            </a:ln>
          </p:spPr>
        </p:pic>
        <p:pic>
          <p:nvPicPr>
            <p:cNvPr id="202" name="Shape 202"/>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826524" y="5042817"/>
              <a:ext cx="990299" cy="698500"/>
            </a:xfrm>
            <a:prstGeom prst="rect">
              <a:avLst/>
            </a:prstGeom>
            <a:noFill/>
            <a:ln>
              <a:noFill/>
            </a:ln>
          </p:spPr>
        </p:pic>
        <p:sp>
          <p:nvSpPr>
            <p:cNvPr id="203" name="Shape 203"/>
            <p:cNvSpPr txBox="1"/>
            <p:nvPr/>
          </p:nvSpPr>
          <p:spPr>
            <a:xfrm>
              <a:off x="8891567" y="6408833"/>
              <a:ext cx="3300800" cy="455200"/>
            </a:xfrm>
            <a:prstGeom prst="rect">
              <a:avLst/>
            </a:prstGeom>
            <a:noFill/>
            <a:ln>
              <a:noFill/>
            </a:ln>
          </p:spPr>
          <p:txBody>
            <a:bodyPr lIns="121900" tIns="121900" rIns="121900" bIns="1219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 sz="1600" b="0" i="1" u="none" strike="noStrike" kern="1200" cap="none" spc="0" normalizeH="0" baseline="0" noProof="0">
                  <a:ln>
                    <a:noFill/>
                  </a:ln>
                  <a:solidFill>
                    <a:srgbClr val="453D2B"/>
                  </a:solidFill>
                  <a:effectLst/>
                  <a:uLnTx/>
                  <a:uFillTx/>
                  <a:latin typeface="Calibri" panose="020F0502020204030204"/>
                  <a:ea typeface="+mn-ea"/>
                  <a:cs typeface="+mn-cs"/>
                </a:rPr>
                <a:t>Source: http://feedingamerica.org</a:t>
              </a:r>
            </a:p>
          </p:txBody>
        </p:sp>
        <p:pic>
          <p:nvPicPr>
            <p:cNvPr id="204" name="Shape 204"/>
            <p:cNvPicPr preferRelativeResize="0"/>
            <p:nvPr/>
          </p:nvPicPr>
          <p:blipFill>
            <a:blip r:embed="rId30" cstate="screen">
              <a:alphaModFix/>
              <a:extLst>
                <a:ext uri="{28A0092B-C50C-407E-A947-70E740481C1C}">
                  <a14:useLocalDpi xmlns:a14="http://schemas.microsoft.com/office/drawing/2010/main"/>
                </a:ext>
              </a:extLst>
            </a:blip>
            <a:stretch>
              <a:fillRect/>
            </a:stretch>
          </p:blipFill>
          <p:spPr>
            <a:xfrm>
              <a:off x="10949023" y="3285216"/>
              <a:ext cx="990299" cy="905416"/>
            </a:xfrm>
            <a:prstGeom prst="rect">
              <a:avLst/>
            </a:prstGeom>
            <a:noFill/>
            <a:ln>
              <a:noFill/>
            </a:ln>
          </p:spPr>
        </p:pic>
      </p:grpSp>
      <p:pic>
        <p:nvPicPr>
          <p:cNvPr id="34" name="Shape 174"/>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3131116" y="1249701"/>
            <a:ext cx="5672800" cy="3314800"/>
          </a:xfrm>
          <a:prstGeom prst="rect">
            <a:avLst/>
          </a:prstGeom>
          <a:noFill/>
          <a:ln>
            <a:noFill/>
          </a:ln>
        </p:spPr>
      </p:pic>
      <p:sp>
        <p:nvSpPr>
          <p:cNvPr id="35" name="Shape 198"/>
          <p:cNvSpPr txBox="1"/>
          <p:nvPr/>
        </p:nvSpPr>
        <p:spPr>
          <a:xfrm>
            <a:off x="3206383" y="4270867"/>
            <a:ext cx="5779200" cy="820000"/>
          </a:xfrm>
          <a:prstGeom prst="rect">
            <a:avLst/>
          </a:prstGeom>
          <a:noFill/>
          <a:ln>
            <a:noFill/>
          </a:ln>
        </p:spPr>
        <p:txBody>
          <a:bodyPr lIns="121900" tIns="121900" rIns="121900" bIns="12190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sz="4000" b="1" i="0" u="none" strike="noStrike" kern="1200" cap="none" spc="0" normalizeH="0" baseline="0" noProof="0" dirty="0">
                <a:ln>
                  <a:noFill/>
                </a:ln>
                <a:solidFill>
                  <a:srgbClr val="ED7D31"/>
                </a:solidFill>
                <a:effectLst/>
                <a:uLnTx/>
                <a:uFillTx/>
                <a:latin typeface="Calibri" panose="020F0502020204030204"/>
                <a:ea typeface="+mn-ea"/>
                <a:cs typeface="+mn-cs"/>
              </a:rPr>
              <a:t>PARTNER NETWORK</a:t>
            </a:r>
          </a:p>
        </p:txBody>
      </p:sp>
    </p:spTree>
    <p:extLst>
      <p:ext uri="{BB962C8B-B14F-4D97-AF65-F5344CB8AC3E}">
        <p14:creationId xmlns:p14="http://schemas.microsoft.com/office/powerpoint/2010/main" val="315902141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otalTime>963</TotalTime>
  <Words>302</Words>
  <Application>Microsoft Macintosh PowerPoint</Application>
  <PresentationFormat>Widescreen</PresentationFormat>
  <Paragraphs>39</Paragraphs>
  <Slides>16</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Garamond</vt:lpstr>
      <vt:lpstr>Times New Roman</vt:lpstr>
      <vt:lpstr>Office Theme</vt:lpstr>
      <vt:lpstr>1_Office Theme</vt:lpstr>
      <vt:lpstr>2_Office Theme</vt:lpstr>
      <vt:lpstr>The Food Bank Fix </vt:lpstr>
      <vt:lpstr>PowerPoint Presentation</vt:lpstr>
      <vt:lpstr>PowerPoint Presentation</vt:lpstr>
      <vt:lpstr>PowerPoint Presentation</vt:lpstr>
      <vt:lpstr>PowerPoint Presentation</vt:lpstr>
      <vt:lpstr>Hunger is Political!</vt:lpstr>
      <vt:lpstr>Food Charity’s Institutionalization</vt:lpstr>
      <vt:lpstr>PowerPoint Presentation</vt:lpstr>
      <vt:lpstr>PowerPoint Presentation</vt:lpstr>
      <vt:lpstr>PowerPoint Presentation</vt:lpstr>
      <vt:lpstr>Is it the philanthropic community’s role  to subsidize the food waste distributions?</vt:lpstr>
      <vt:lpstr>What are we supporting when we provide funding directly to food charity?</vt:lpstr>
      <vt:lpstr>What about Ending Hunger? Rewriting the call to charity toward food justice </vt:lpstr>
      <vt:lpstr>A Hunger Relief Patchwork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Food Bank Fix</dc:title>
  <dc:creator>Joshua Lohnes</dc:creator>
  <cp:lastModifiedBy>Wendy Sosa</cp:lastModifiedBy>
  <cp:revision>24</cp:revision>
  <dcterms:created xsi:type="dcterms:W3CDTF">2020-10-22T01:44:08Z</dcterms:created>
  <dcterms:modified xsi:type="dcterms:W3CDTF">2020-11-03T00:18:56Z</dcterms:modified>
</cp:coreProperties>
</file>