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7" r:id="rId3"/>
    <p:sldId id="260" r:id="rId4"/>
    <p:sldId id="305" r:id="rId5"/>
    <p:sldId id="307" r:id="rId6"/>
    <p:sldId id="306" r:id="rId7"/>
    <p:sldId id="266" r:id="rId8"/>
    <p:sldId id="278" r:id="rId9"/>
    <p:sldId id="279" r:id="rId10"/>
    <p:sldId id="277" r:id="rId11"/>
    <p:sldId id="262" r:id="rId1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796A"/>
    <a:srgbClr val="6F244D"/>
    <a:srgbClr val="FCAF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94"/>
  </p:normalViewPr>
  <p:slideViewPr>
    <p:cSldViewPr snapToGrid="0">
      <p:cViewPr varScale="1">
        <p:scale>
          <a:sx n="121" d="100"/>
          <a:sy n="121" d="100"/>
        </p:scale>
        <p:origin x="18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D41C7-EE18-4BEB-8419-A999036B18F5}" type="datetimeFigureOut">
              <a:rPr lang="en-US" smtClean="0"/>
              <a:t>11/2/20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FB5D7F-7FE8-4AD0-8182-28AA7617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0961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5639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0431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6878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07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42a8a16881_0_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42a8a16881_0_290:notes"/>
          <p:cNvSpPr txBox="1">
            <a:spLocks noGrp="1"/>
          </p:cNvSpPr>
          <p:nvPr>
            <p:ph type="body" idx="1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spcFirstLastPara="1" wrap="square" lIns="92476" tIns="92476" rIns="92476" bIns="92476" anchor="t" anchorCtr="0">
            <a:noAutofit/>
          </a:bodyPr>
          <a:lstStyle/>
          <a:p>
            <a:pPr lvl="0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8041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3193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725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99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4147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367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FB5D7F-7FE8-4AD0-8182-28AA7617F6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63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4597878"/>
            <a:ext cx="9144000" cy="2260121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0" y="4770403"/>
            <a:ext cx="8643668" cy="996861"/>
          </a:xfrm>
        </p:spPr>
        <p:txBody>
          <a:bodyPr anchor="b">
            <a:normAutofit/>
          </a:bodyPr>
          <a:lstStyle>
            <a:lvl1pPr algn="r">
              <a:defRPr sz="5400">
                <a:solidFill>
                  <a:srgbClr val="FCAF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41541" y="5844903"/>
            <a:ext cx="8643668" cy="47825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-172535" y="4597878"/>
            <a:ext cx="9454551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540" y="319999"/>
            <a:ext cx="4037162" cy="1080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41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14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14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816020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353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353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19310287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5353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53536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3310287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15730514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6815421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326" y="411172"/>
            <a:ext cx="6514024" cy="754852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34332"/>
            <a:ext cx="4629150" cy="4326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34332"/>
            <a:ext cx="2949178" cy="4334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3749546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1326" y="411172"/>
            <a:ext cx="6514024" cy="754852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534332"/>
            <a:ext cx="4629150" cy="43267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34332"/>
            <a:ext cx="2949178" cy="433465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2277066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62670"/>
            <a:ext cx="4629150" cy="460189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62670"/>
            <a:ext cx="2949178" cy="4609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1326" y="411172"/>
            <a:ext cx="6514024" cy="754852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604155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362670"/>
            <a:ext cx="4629150" cy="460189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62670"/>
            <a:ext cx="2949178" cy="460983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001326" y="411172"/>
            <a:ext cx="6514024" cy="754852"/>
          </a:xfrm>
        </p:spPr>
        <p:txBody>
          <a:bodyPr anchor="b">
            <a:normAutofit/>
          </a:bodyPr>
          <a:lstStyle>
            <a:lvl1pPr algn="r">
              <a:defRPr sz="4000"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8129799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001326" y="411172"/>
            <a:ext cx="6514024" cy="754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32324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3052426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916780"/>
            <a:ext cx="7886700" cy="2111376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FCAF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030669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34941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2001326" y="411172"/>
            <a:ext cx="6514024" cy="7548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532324"/>
            <a:ext cx="7886700" cy="43513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4845501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2593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2593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42822353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92593"/>
            <a:ext cx="1971675" cy="5811838"/>
          </a:xfrm>
        </p:spPr>
        <p:txBody>
          <a:bodyPr vert="eaVert"/>
          <a:lstStyle>
            <a:lvl1pPr>
              <a:defRPr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92593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201796856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/>
              <a:t>COMMUNITY FOOD BANK OF SOUTHERN ARIZONA | communityfoodbank.org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0A13A30-0E0D-407F-854F-0C8932BE5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0467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519604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3888" y="1916780"/>
            <a:ext cx="7886700" cy="2111376"/>
          </a:xfrm>
        </p:spPr>
        <p:txBody>
          <a:bodyPr anchor="b">
            <a:normAutofit/>
          </a:bodyPr>
          <a:lstStyle>
            <a:lvl1pPr algn="r">
              <a:defRPr sz="4800">
                <a:solidFill>
                  <a:srgbClr val="6F244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4030669"/>
            <a:ext cx="7886700" cy="1500187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89796A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06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000"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905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r">
              <a:defRPr sz="4000">
                <a:solidFill>
                  <a:srgbClr val="89796A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1" y="6176963"/>
            <a:ext cx="9144000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25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23427"/>
            <a:ext cx="9144000" cy="2734574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16" y="374745"/>
            <a:ext cx="3514765" cy="34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24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4123427"/>
            <a:ext cx="9144000" cy="2734574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2225615" y="4891174"/>
            <a:ext cx="4865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communityfoodbank.org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8588" y="5549786"/>
            <a:ext cx="1966823" cy="4155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14616" y="374745"/>
            <a:ext cx="3514765" cy="3412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825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198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rgbClr val="89796A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6176963"/>
            <a:ext cx="9144001" cy="681037"/>
          </a:xfrm>
          <a:prstGeom prst="rect">
            <a:avLst/>
          </a:prstGeom>
          <a:solidFill>
            <a:srgbClr val="6F244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142" y="300198"/>
            <a:ext cx="1463043" cy="822962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214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21481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7886700" cy="365125"/>
          </a:xfrm>
        </p:spPr>
        <p:txBody>
          <a:bodyPr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COMMUNITY FOOD BANK OF SOUTHERN ARIZONA | communityfoodbank.org</a:t>
            </a:r>
          </a:p>
        </p:txBody>
      </p:sp>
    </p:spTree>
    <p:extLst>
      <p:ext uri="{BB962C8B-B14F-4D97-AF65-F5344CB8AC3E}">
        <p14:creationId xmlns:p14="http://schemas.microsoft.com/office/powerpoint/2010/main" val="3229956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B4946E-0BC5-4B22-84D6-C3410953DA80}" type="datetimeFigureOut">
              <a:rPr lang="en-US" smtClean="0"/>
              <a:t>11/2/20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82DD3-6018-4979-A200-6431A1F8F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99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2" r:id="rId3"/>
    <p:sldLayoutId id="2147483662" r:id="rId4"/>
    <p:sldLayoutId id="2147483673" r:id="rId5"/>
    <p:sldLayoutId id="2147483667" r:id="rId6"/>
    <p:sldLayoutId id="2147483674" r:id="rId7"/>
    <p:sldLayoutId id="2147483682" r:id="rId8"/>
    <p:sldLayoutId id="2147483664" r:id="rId9"/>
    <p:sldLayoutId id="2147483675" r:id="rId10"/>
    <p:sldLayoutId id="2147483665" r:id="rId11"/>
    <p:sldLayoutId id="2147483676" r:id="rId12"/>
    <p:sldLayoutId id="2147483666" r:id="rId13"/>
    <p:sldLayoutId id="2147483679" r:id="rId14"/>
    <p:sldLayoutId id="2147483668" r:id="rId15"/>
    <p:sldLayoutId id="2147483677" r:id="rId16"/>
    <p:sldLayoutId id="2147483669" r:id="rId17"/>
    <p:sldLayoutId id="2147483678" r:id="rId18"/>
    <p:sldLayoutId id="2147483670" r:id="rId19"/>
    <p:sldLayoutId id="2147483680" r:id="rId20"/>
    <p:sldLayoutId id="2147483671" r:id="rId21"/>
    <p:sldLayoutId id="2147483681" r:id="rId22"/>
    <p:sldLayoutId id="2147483684" r:id="rId23"/>
    <p:sldLayoutId id="2147483685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796A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usdagov/9612189849" TargetMode="External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blogs.lse.ac.uk/usappblog/2015/03/05/governmental-and-economic-changes-in-the-u-s-and-mexico-mean-that-migrant-farm-workers-are-disappearing/" TargetMode="External"/><Relationship Id="rId5" Type="http://schemas.openxmlformats.org/officeDocument/2006/relationships/image" Target="../media/image11.jpg"/><Relationship Id="rId4" Type="http://schemas.openxmlformats.org/officeDocument/2006/relationships/hyperlink" Target="https://creativecommons.org/licenses/by/3.0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541" y="4009939"/>
            <a:ext cx="8643668" cy="1686186"/>
          </a:xfrm>
        </p:spPr>
        <p:txBody>
          <a:bodyPr>
            <a:normAutofit/>
          </a:bodyPr>
          <a:lstStyle/>
          <a:p>
            <a:pPr algn="ctr"/>
            <a:r>
              <a:rPr lang="en-US" sz="2400" dirty="0"/>
              <a:t>Food Banking and the Right to 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541" y="5810398"/>
            <a:ext cx="8643668" cy="767383"/>
          </a:xfrm>
        </p:spPr>
        <p:txBody>
          <a:bodyPr>
            <a:noAutofit/>
          </a:bodyPr>
          <a:lstStyle/>
          <a:p>
            <a:pPr algn="ctr"/>
            <a:r>
              <a:rPr lang="en-US" sz="2000" dirty="0"/>
              <a:t>Robert Ojeda</a:t>
            </a:r>
          </a:p>
          <a:p>
            <a:pPr algn="ctr"/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31620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266BE5-5CF6-4916-B67B-A026AEC2E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B7FB4B-BC8C-4A59-B97D-A93694AAD4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C11971-A5A0-4664-8606-85AFB52546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2568" y="1533525"/>
            <a:ext cx="8678863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01898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03426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078FE-F050-44C0-95ED-09994709A9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 40 years of hunger relief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95DE3-6ACA-4EB8-B48D-7350862F61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One of the largest food banks in the Feeding America Network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Distributed over 10,000 food boxes. Now 264,000 food boxes a year.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548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462600" y="4804386"/>
            <a:ext cx="6330600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buNone/>
            </a:pPr>
            <a:endParaRPr/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118" name="Google Shape;118;p18"/>
          <p:cNvSpPr txBox="1">
            <a:spLocks noGrp="1"/>
          </p:cNvSpPr>
          <p:nvPr>
            <p:ph type="body" idx="1"/>
          </p:nvPr>
        </p:nvSpPr>
        <p:spPr>
          <a:xfrm>
            <a:off x="593745" y="6047444"/>
            <a:ext cx="7541436" cy="43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None/>
            </a:pPr>
            <a:r>
              <a:rPr lang="en" sz="2800" dirty="0"/>
              <a:t> </a:t>
            </a:r>
            <a:r>
              <a:rPr lang="en" sz="2800" b="1" dirty="0"/>
              <a:t>#</a:t>
            </a:r>
            <a:r>
              <a:rPr lang="en-US" sz="2800" b="1" dirty="0" err="1"/>
              <a:t>arewedoneyet</a:t>
            </a:r>
            <a:r>
              <a:rPr lang="en-US" sz="2800" b="1" dirty="0"/>
              <a:t>?</a:t>
            </a:r>
            <a:endParaRPr lang="en" sz="2800" b="1" dirty="0"/>
          </a:p>
          <a:p>
            <a:pPr marL="0" indent="0" algn="ctr">
              <a:buNone/>
            </a:pPr>
            <a:r>
              <a:rPr lang="en" sz="2400" b="1" dirty="0"/>
              <a:t>         </a:t>
            </a:r>
            <a:endParaRPr dirty="0"/>
          </a:p>
          <a:p>
            <a:pPr marL="0" indent="0" algn="ctr">
              <a:spcBef>
                <a:spcPts val="1600"/>
              </a:spcBef>
              <a:buNone/>
            </a:pPr>
            <a:endParaRPr dirty="0"/>
          </a:p>
          <a:p>
            <a:pPr marL="0" indent="0" algn="ctr">
              <a:spcBef>
                <a:spcPts val="1600"/>
              </a:spcBef>
              <a:buNone/>
            </a:pPr>
            <a:endParaRPr dirty="0"/>
          </a:p>
          <a:p>
            <a:pPr marL="0" indent="0" algn="ctr">
              <a:spcBef>
                <a:spcPts val="1600"/>
              </a:spcBef>
              <a:buNone/>
            </a:pPr>
            <a:endParaRPr dirty="0"/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C8A43E-38AE-4658-8E95-5AA1BCE262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69205"/>
            <a:ext cx="8681400" cy="4142568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2800" b="1" dirty="0"/>
              <a:t>51 Years of Food Banking</a:t>
            </a:r>
          </a:p>
        </p:txBody>
      </p:sp>
      <p:sp>
        <p:nvSpPr>
          <p:cNvPr id="6" name="AutoShape 2" descr="https://i.giphy.com/media/YOeXODDybNZg4/giphy.webp">
            <a:extLst>
              <a:ext uri="{FF2B5EF4-FFF2-40B4-BE49-F238E27FC236}">
                <a16:creationId xmlns:a16="http://schemas.microsoft.com/office/drawing/2014/main" id="{E98E0934-FC30-4063-B44F-B8BCBAB54F4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51439" y="2663377"/>
            <a:ext cx="2301711" cy="230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A picture containing indoor, floor, white&#10;&#10;Description generated with high confidence">
            <a:extLst>
              <a:ext uri="{FF2B5EF4-FFF2-40B4-BE49-F238E27FC236}">
                <a16:creationId xmlns:a16="http://schemas.microsoft.com/office/drawing/2014/main" id="{BEFB3F5C-0426-4C5D-BFE8-D6CA8A50F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0527" y="2053614"/>
            <a:ext cx="4681427" cy="359533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7712C3D-352E-4972-B47E-A02D514DB87E}"/>
              </a:ext>
            </a:extLst>
          </p:cNvPr>
          <p:cNvSpPr/>
          <p:nvPr/>
        </p:nvSpPr>
        <p:spPr>
          <a:xfrm>
            <a:off x="301083" y="377956"/>
            <a:ext cx="8380317" cy="738664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Moving from Charity to Justice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7576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92CD16-6A83-4BF5-AE4C-A6E8F75D5D7A}"/>
              </a:ext>
            </a:extLst>
          </p:cNvPr>
          <p:cNvSpPr/>
          <p:nvPr/>
        </p:nvSpPr>
        <p:spPr>
          <a:xfrm>
            <a:off x="1698170" y="258921"/>
            <a:ext cx="217403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dirty="0">
                <a:solidFill>
                  <a:srgbClr val="FFC000"/>
                </a:solidFill>
                <a:latin typeface="Calibri Light" panose="020F0302020204030204"/>
              </a:rPr>
              <a:t>Opportunity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Areas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DBF35436-D7FE-41E3-9B08-E97789E92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>
                <a:latin typeface="+mj-lt"/>
              </a:rPr>
              <a:t>Problems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28F39E0-9A5B-4608-B4F8-FC64108C411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016" y="671609"/>
            <a:ext cx="6035450" cy="547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744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D4564-283D-469D-AD53-8C9CF2A52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10343"/>
            <a:ext cx="7886700" cy="58034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Shifting the Sourcing Model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96F1B0-3699-43DF-A1E7-1C49D79D7B42}"/>
              </a:ext>
            </a:extLst>
          </p:cNvPr>
          <p:cNvSpPr txBox="1"/>
          <p:nvPr/>
        </p:nvSpPr>
        <p:spPr>
          <a:xfrm>
            <a:off x="1295698" y="6176963"/>
            <a:ext cx="60941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s://www.flickr.com/photos/usdagov/961218984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/3.0/"/>
              </a:rPr>
              <a:t>CC BY</a:t>
            </a:r>
            <a:endParaRPr lang="en-US" sz="90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D6E89D7-F524-4596-A35C-4273E26F9A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628650" y="1860154"/>
            <a:ext cx="7886700" cy="3943350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EEAD409-A4BA-4559-8FE6-16C785F602C0}"/>
              </a:ext>
            </a:extLst>
          </p:cNvPr>
          <p:cNvSpPr txBox="1"/>
          <p:nvPr/>
        </p:nvSpPr>
        <p:spPr>
          <a:xfrm>
            <a:off x="628650" y="5972969"/>
            <a:ext cx="78867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://blogs.lse.ac.uk/usappblog/2015/03/05/governmental-and-economic-changes-in-the-u-s-and-mexico-mean-that-migrant-farm-workers-are-disappearing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19475101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3EE2552-BE8A-794F-A12E-ADE2B48089C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8650" y="1358537"/>
            <a:ext cx="8058150" cy="482019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9144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5E9C2D-C588-AD47-BB89-3B4D4B3BF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906" y="5317240"/>
            <a:ext cx="8408194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Civic Engagement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9144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749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A410-7D04-4A71-8034-CC9E66C2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Capacity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8324-9833-4610-9C8E-518DF77F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BBDAF3-C3B8-409A-B87C-A9AB5E7307E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7900" y="2298583"/>
            <a:ext cx="7188200" cy="378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2197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A410-7D04-4A71-8034-CC9E66C2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Cooperative Development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8324-9833-4610-9C8E-518DF77F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 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 descr="DSC06231">
            <a:extLst>
              <a:ext uri="{FF2B5EF4-FFF2-40B4-BE49-F238E27FC236}">
                <a16:creationId xmlns:a16="http://schemas.microsoft.com/office/drawing/2014/main" id="{EFE99EA8-4445-4578-BDCA-3AFF162418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9350" y="2323750"/>
            <a:ext cx="6501468" cy="35737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81095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0A410-7D04-4A71-8034-CC9E66C23F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Local Food Economy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68324-9833-4610-9C8E-518DF77F72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dirty="0"/>
              <a:t> </a:t>
            </a:r>
          </a:p>
          <a:p>
            <a:endParaRPr lang="en-US" dirty="0"/>
          </a:p>
        </p:txBody>
      </p:sp>
      <p:pic>
        <p:nvPicPr>
          <p:cNvPr id="4" name="Picture 3" descr="IMG_0873.JPG">
            <a:extLst>
              <a:ext uri="{FF2B5EF4-FFF2-40B4-BE49-F238E27FC236}">
                <a16:creationId xmlns:a16="http://schemas.microsoft.com/office/drawing/2014/main" id="{A39FB9DF-F804-4154-8677-485D221E2697}"/>
              </a:ext>
            </a:extLst>
          </p:cNvPr>
          <p:cNvPicPr>
            <a:picLocks noGrp="1"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9783" y="1690689"/>
            <a:ext cx="8237989" cy="4486274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38755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23358</TotalTime>
  <Words>104</Words>
  <Application>Microsoft Macintosh PowerPoint</Application>
  <PresentationFormat>On-screen Show (4:3)</PresentationFormat>
  <Paragraphs>46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Food Banking and the Right to Food</vt:lpstr>
      <vt:lpstr>Over 40 years of hunger relief</vt:lpstr>
      <vt:lpstr>PowerPoint Presentation</vt:lpstr>
      <vt:lpstr>PowerPoint Presentation</vt:lpstr>
      <vt:lpstr>Shifting the Sourcing Model</vt:lpstr>
      <vt:lpstr>Civic Engagement </vt:lpstr>
      <vt:lpstr>Capacity Building</vt:lpstr>
      <vt:lpstr>Cooperative Development</vt:lpstr>
      <vt:lpstr>Local Food Economy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Right to Food and Emergent Strategies of Resistance to the Normalization of Food Charity in North America and Europe</dc:title>
  <dc:creator>Robert Ojeda</dc:creator>
  <cp:lastModifiedBy>Wendy Sosa</cp:lastModifiedBy>
  <cp:revision>13</cp:revision>
  <dcterms:created xsi:type="dcterms:W3CDTF">2019-05-06T14:31:12Z</dcterms:created>
  <dcterms:modified xsi:type="dcterms:W3CDTF">2020-11-02T23:51:24Z</dcterms:modified>
</cp:coreProperties>
</file>