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Bebas Neue" panose="020B0606020202050201" pitchFamily="34" charset="77"/>
      <p:regular r:id="rId24"/>
    </p:embeddedFont>
    <p:embeddedFont>
      <p:font typeface="Francois One" panose="02000503040000020004" pitchFamily="2" charset="77"/>
      <p:regular r:id="rId25"/>
    </p:embeddedFont>
    <p:embeddedFont>
      <p:font typeface="Lato" panose="020F0502020204030203"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4FBB96-477B-48CC-B4EA-27C232B64707}">
  <a:tblStyle styleId="{084FBB96-477B-48CC-B4EA-27C232B647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36" d="100"/>
          <a:sy n="136" d="100"/>
        </p:scale>
        <p:origin x="9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65cd07126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65cd07126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65cd071262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65cd07126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65cd071262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65cd07126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65cd071262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65cd071262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65cd071262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65cd07126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5cd071262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65cd071262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5cd071262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65cd07126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65cd071262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65cd07126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65cd071262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65cd07126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65cd071262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65cd071262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0ad3e51a2a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0ad3e51a2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65cd071262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65cd071262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65cd071262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65cd071262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652b9e194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652b9e194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652b9e194b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652b9e194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652b9e194b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652b9e194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1a3e60eab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1a3e60eab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652b9e194b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652b9e194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ad3e51a2a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ad3e51a2a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65cd07126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65cd07126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ngfarmers.org/covid19resources/" TargetMode="External"/><Relationship Id="rId3" Type="http://schemas.openxmlformats.org/officeDocument/2006/relationships/image" Target="../media/image3.png"/><Relationship Id="rId7" Type="http://schemas.openxmlformats.org/officeDocument/2006/relationships/hyperlink" Target="https://www.youngfarmers.org/cultivemos/"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youngfarmers.org/2021/11/release-one-million-acres/" TargetMode="External"/><Relationship Id="rId5" Type="http://schemas.openxmlformats.org/officeDocument/2006/relationships/hyperlink" Target="https://www.youngfarmers.org/youngfarmergrants/" TargetMode="External"/><Relationship Id="rId4" Type="http://schemas.openxmlformats.org/officeDocument/2006/relationships/hyperlink" Target="https://www.youngfarmers.org/2016/09/fsa-announces-funding-for-crucial-loan-program/" TargetMode="External"/><Relationship Id="rId9" Type="http://schemas.openxmlformats.org/officeDocument/2006/relationships/hyperlink" Target="https://www.youngfarmers.org/resource/young-farmers-strategic-pl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youngfarmers.org/22survey"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92000"/>
          </a:blip>
          <a:srcRect t="47620" b="7391"/>
          <a:stretch/>
        </p:blipFill>
        <p:spPr>
          <a:xfrm>
            <a:off x="0" y="0"/>
            <a:ext cx="9144000" cy="5143501"/>
          </a:xfrm>
          <a:prstGeom prst="rect">
            <a:avLst/>
          </a:prstGeom>
          <a:noFill/>
          <a:ln>
            <a:noFill/>
          </a:ln>
        </p:spPr>
      </p:pic>
      <p:sp>
        <p:nvSpPr>
          <p:cNvPr id="55" name="Google Shape;55;p13"/>
          <p:cNvSpPr txBox="1">
            <a:spLocks noGrp="1"/>
          </p:cNvSpPr>
          <p:nvPr>
            <p:ph type="ctrTitle"/>
          </p:nvPr>
        </p:nvSpPr>
        <p:spPr>
          <a:xfrm>
            <a:off x="397663" y="1595337"/>
            <a:ext cx="8520600" cy="7926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0"/>
              </a:spcAft>
              <a:buNone/>
            </a:pPr>
            <a:r>
              <a:rPr lang="en" sz="6330">
                <a:solidFill>
                  <a:schemeClr val="lt1"/>
                </a:solidFill>
                <a:latin typeface="Bebas Neue"/>
                <a:ea typeface="Bebas Neue"/>
                <a:cs typeface="Bebas Neue"/>
                <a:sym typeface="Bebas Neue"/>
              </a:rPr>
              <a:t>Building a more equitable Future for u.s. agriculture</a:t>
            </a:r>
            <a:endParaRPr sz="6330">
              <a:solidFill>
                <a:schemeClr val="lt1"/>
              </a:solidFill>
              <a:latin typeface="Francois One"/>
              <a:ea typeface="Francois One"/>
              <a:cs typeface="Francois One"/>
              <a:sym typeface="Francois One"/>
            </a:endParaRPr>
          </a:p>
        </p:txBody>
      </p:sp>
      <p:sp>
        <p:nvSpPr>
          <p:cNvPr id="56" name="Google Shape;56;p13"/>
          <p:cNvSpPr txBox="1"/>
          <p:nvPr/>
        </p:nvSpPr>
        <p:spPr>
          <a:xfrm>
            <a:off x="397675" y="2707400"/>
            <a:ext cx="5019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i="1">
                <a:solidFill>
                  <a:schemeClr val="lt1"/>
                </a:solidFill>
                <a:latin typeface="Bebas Neue"/>
                <a:ea typeface="Bebas Neue"/>
                <a:cs typeface="Bebas Neue"/>
                <a:sym typeface="Bebas Neue"/>
              </a:rPr>
              <a:t>Presentation for  safsf by </a:t>
            </a:r>
            <a:endParaRPr sz="3000" i="1">
              <a:solidFill>
                <a:schemeClr val="lt1"/>
              </a:solidFill>
              <a:latin typeface="Bebas Neue"/>
              <a:ea typeface="Bebas Neue"/>
              <a:cs typeface="Bebas Neue"/>
              <a:sym typeface="Bebas Neue"/>
            </a:endParaRPr>
          </a:p>
          <a:p>
            <a:pPr marL="0" lvl="0" indent="0" algn="l" rtl="0">
              <a:spcBef>
                <a:spcPts val="0"/>
              </a:spcBef>
              <a:spcAft>
                <a:spcPts val="0"/>
              </a:spcAft>
              <a:buNone/>
            </a:pPr>
            <a:r>
              <a:rPr lang="en" sz="3000" i="1">
                <a:solidFill>
                  <a:schemeClr val="lt1"/>
                </a:solidFill>
                <a:latin typeface="Bebas Neue"/>
                <a:ea typeface="Bebas Neue"/>
                <a:cs typeface="Bebas Neue"/>
                <a:sym typeface="Bebas Neue"/>
              </a:rPr>
              <a:t>vANESSA garcia polanco</a:t>
            </a:r>
            <a:endParaRPr sz="3000" i="1">
              <a:solidFill>
                <a:schemeClr val="lt1"/>
              </a:solidFill>
              <a:latin typeface="Bebas Neue"/>
              <a:ea typeface="Bebas Neue"/>
              <a:cs typeface="Bebas Neue"/>
              <a:sym typeface="Bebas Neue"/>
            </a:endParaRPr>
          </a:p>
          <a:p>
            <a:pPr marL="0" lvl="0" indent="0" algn="l" rtl="0">
              <a:spcBef>
                <a:spcPts val="0"/>
              </a:spcBef>
              <a:spcAft>
                <a:spcPts val="0"/>
              </a:spcAft>
              <a:buNone/>
            </a:pPr>
            <a:r>
              <a:rPr lang="en" sz="3000" i="1">
                <a:solidFill>
                  <a:srgbClr val="F3C43C"/>
                </a:solidFill>
                <a:latin typeface="Bebas Neue"/>
                <a:ea typeface="Bebas Neue"/>
                <a:cs typeface="Bebas Neue"/>
                <a:sym typeface="Bebas Neue"/>
              </a:rPr>
              <a:t>The National young farmers coalition</a:t>
            </a:r>
            <a:endParaRPr sz="3000" i="1">
              <a:solidFill>
                <a:srgbClr val="F3C43C"/>
              </a:solidFill>
            </a:endParaRPr>
          </a:p>
        </p:txBody>
      </p:sp>
      <p:pic>
        <p:nvPicPr>
          <p:cNvPr id="57" name="Google Shape;57;p13"/>
          <p:cNvPicPr preferRelativeResize="0"/>
          <p:nvPr/>
        </p:nvPicPr>
        <p:blipFill>
          <a:blip r:embed="rId4">
            <a:alphaModFix/>
          </a:blip>
          <a:stretch>
            <a:fillRect/>
          </a:stretch>
        </p:blipFill>
        <p:spPr>
          <a:xfrm>
            <a:off x="8280700" y="3815600"/>
            <a:ext cx="792825" cy="12310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2"/>
          <p:cNvPicPr preferRelativeResize="0"/>
          <p:nvPr/>
        </p:nvPicPr>
        <p:blipFill>
          <a:blip r:embed="rId3">
            <a:alphaModFix/>
          </a:blip>
          <a:stretch>
            <a:fillRect/>
          </a:stretch>
        </p:blipFill>
        <p:spPr>
          <a:xfrm>
            <a:off x="8412375" y="3962650"/>
            <a:ext cx="602550" cy="1042598"/>
          </a:xfrm>
          <a:prstGeom prst="rect">
            <a:avLst/>
          </a:prstGeom>
          <a:noFill/>
          <a:ln>
            <a:noFill/>
          </a:ln>
        </p:spPr>
      </p:pic>
      <p:sp>
        <p:nvSpPr>
          <p:cNvPr id="140" name="Google Shape;140;p22"/>
          <p:cNvSpPr txBox="1">
            <a:spLocks noGrp="1"/>
          </p:cNvSpPr>
          <p:nvPr>
            <p:ph type="body" idx="1"/>
          </p:nvPr>
        </p:nvSpPr>
        <p:spPr>
          <a:xfrm>
            <a:off x="4235475" y="691500"/>
            <a:ext cx="3955500" cy="3760500"/>
          </a:xfrm>
          <a:prstGeom prst="rect">
            <a:avLst/>
          </a:prstGeom>
        </p:spPr>
        <p:txBody>
          <a:bodyPr spcFirstLastPara="1" wrap="square" lIns="0" tIns="0" rIns="0" bIns="0" anchor="t" anchorCtr="0">
            <a:spAutoFit/>
          </a:bodyPr>
          <a:lstStyle/>
          <a:p>
            <a:pPr marL="0" marR="0" lvl="0" indent="0" algn="l" rtl="0">
              <a:lnSpc>
                <a:spcPct val="75000"/>
              </a:lnSpc>
              <a:spcBef>
                <a:spcPts val="0"/>
              </a:spcBef>
              <a:spcAft>
                <a:spcPts val="0"/>
              </a:spcAft>
              <a:buNone/>
            </a:pPr>
            <a:r>
              <a:rPr lang="en" sz="1700">
                <a:solidFill>
                  <a:srgbClr val="005C58"/>
                </a:solidFill>
                <a:latin typeface="Bebas Neue"/>
                <a:ea typeface="Bebas Neue"/>
                <a:cs typeface="Bebas Neue"/>
                <a:sym typeface="Bebas Neue"/>
              </a:rPr>
              <a:t>// Access to land is the number one challenge facing the next generation of farmers in the United States, and this barrier is even greater for farmers of color.</a:t>
            </a:r>
            <a:endParaRPr sz="1700">
              <a:solidFill>
                <a:srgbClr val="005C58"/>
              </a:solidFill>
              <a:latin typeface="Bebas Neue"/>
              <a:ea typeface="Bebas Neue"/>
              <a:cs typeface="Bebas Neue"/>
              <a:sym typeface="Bebas Neue"/>
            </a:endParaRPr>
          </a:p>
          <a:p>
            <a:pPr marL="0" marR="0" lvl="0" indent="0" algn="l" rtl="0">
              <a:spcBef>
                <a:spcPts val="1000"/>
              </a:spcBef>
              <a:spcAft>
                <a:spcPts val="0"/>
              </a:spcAft>
              <a:buNone/>
            </a:pPr>
            <a:r>
              <a:rPr lang="en" sz="1900">
                <a:solidFill>
                  <a:srgbClr val="005C58"/>
                </a:solidFill>
                <a:latin typeface="Bebas Neue"/>
                <a:ea typeface="Bebas Neue"/>
                <a:cs typeface="Bebas Neue"/>
                <a:sym typeface="Bebas Neue"/>
              </a:rPr>
              <a:t>59%</a:t>
            </a:r>
            <a:r>
              <a:rPr lang="en" sz="1200">
                <a:solidFill>
                  <a:srgbClr val="005C58"/>
                </a:solidFill>
                <a:latin typeface="Lato"/>
                <a:ea typeface="Lato"/>
                <a:cs typeface="Lato"/>
                <a:sym typeface="Lato"/>
              </a:rPr>
              <a:t> of young farmers named finding affordable land to buy as very or extremely challenging</a:t>
            </a:r>
            <a:endParaRPr sz="1200">
              <a:solidFill>
                <a:srgbClr val="005C58"/>
              </a:solidFill>
              <a:latin typeface="Lato"/>
              <a:ea typeface="Lato"/>
              <a:cs typeface="Lato"/>
              <a:sym typeface="Lato"/>
            </a:endParaRPr>
          </a:p>
          <a:p>
            <a:pPr marL="0" marR="0" lvl="0" indent="0" algn="l" rtl="0">
              <a:spcBef>
                <a:spcPts val="1000"/>
              </a:spcBef>
              <a:spcAft>
                <a:spcPts val="0"/>
              </a:spcAft>
              <a:buNone/>
            </a:pPr>
            <a:r>
              <a:rPr lang="en" sz="1900">
                <a:solidFill>
                  <a:srgbClr val="005C58"/>
                </a:solidFill>
                <a:latin typeface="Bebas Neue"/>
                <a:ea typeface="Bebas Neue"/>
                <a:cs typeface="Bebas Neue"/>
                <a:sym typeface="Bebas Neue"/>
              </a:rPr>
              <a:t>65%</a:t>
            </a:r>
            <a:r>
              <a:rPr lang="en" sz="1200">
                <a:solidFill>
                  <a:srgbClr val="005C58"/>
                </a:solidFill>
                <a:latin typeface="Lato"/>
                <a:ea typeface="Lato"/>
                <a:cs typeface="Lato"/>
                <a:sym typeface="Lato"/>
              </a:rPr>
              <a:t> of BIPOC farmers ranked it as very or extremely challenging. Over half of all respondents said that they currently need more access to land, whether to buy or lease.</a:t>
            </a:r>
            <a:endParaRPr sz="1200">
              <a:solidFill>
                <a:srgbClr val="005C58"/>
              </a:solidFill>
              <a:latin typeface="Lato"/>
              <a:ea typeface="Lato"/>
              <a:cs typeface="Lato"/>
              <a:sym typeface="Lato"/>
            </a:endParaRPr>
          </a:p>
          <a:p>
            <a:pPr marL="0" marR="0" lvl="0" indent="0" algn="l" rtl="0">
              <a:spcBef>
                <a:spcPts val="1000"/>
              </a:spcBef>
              <a:spcAft>
                <a:spcPts val="1000"/>
              </a:spcAft>
              <a:buNone/>
            </a:pPr>
            <a:r>
              <a:rPr lang="en" sz="1300" b="1">
                <a:solidFill>
                  <a:srgbClr val="005C58"/>
                </a:solidFill>
                <a:latin typeface="Lato"/>
                <a:ea typeface="Lato"/>
                <a:cs typeface="Lato"/>
                <a:sym typeface="Lato"/>
              </a:rPr>
              <a:t>The 2023 Farm Bill is a critical moment for action. </a:t>
            </a:r>
            <a:r>
              <a:rPr lang="en" sz="1200">
                <a:solidFill>
                  <a:srgbClr val="005C58"/>
                </a:solidFill>
                <a:latin typeface="Lato"/>
                <a:ea typeface="Lato"/>
                <a:cs typeface="Lato"/>
                <a:sym typeface="Lato"/>
              </a:rPr>
              <a:t>Along with our partners, the National Young Farmers Coalition has launched the One Million Acres for the Future campaign. We are calling on Congress to invest $2.5 billion over ten years to facilitate equitable access to one million acres of land for the next generation of farmers.</a:t>
            </a:r>
            <a:endParaRPr sz="1200">
              <a:solidFill>
                <a:srgbClr val="005C58"/>
              </a:solidFill>
              <a:latin typeface="Lato"/>
              <a:ea typeface="Lato"/>
              <a:cs typeface="Lato"/>
              <a:sym typeface="Lato"/>
            </a:endParaRPr>
          </a:p>
        </p:txBody>
      </p:sp>
      <p:pic>
        <p:nvPicPr>
          <p:cNvPr id="141" name="Google Shape;141;p22"/>
          <p:cNvPicPr preferRelativeResize="0"/>
          <p:nvPr/>
        </p:nvPicPr>
        <p:blipFill rotWithShape="1">
          <a:blip r:embed="rId4">
            <a:alphaModFix amt="90000"/>
          </a:blip>
          <a:srcRect l="20299" r="32304"/>
          <a:stretch/>
        </p:blipFill>
        <p:spPr>
          <a:xfrm>
            <a:off x="-12300" y="0"/>
            <a:ext cx="3657574" cy="5143501"/>
          </a:xfrm>
          <a:prstGeom prst="rect">
            <a:avLst/>
          </a:prstGeom>
          <a:noFill/>
          <a:ln>
            <a:noFill/>
          </a:ln>
        </p:spPr>
      </p:pic>
      <p:sp>
        <p:nvSpPr>
          <p:cNvPr id="142" name="Google Shape;142;p22"/>
          <p:cNvSpPr txBox="1"/>
          <p:nvPr/>
        </p:nvSpPr>
        <p:spPr>
          <a:xfrm>
            <a:off x="-12325" y="668500"/>
            <a:ext cx="3657600" cy="26442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 sz="9500">
                <a:solidFill>
                  <a:srgbClr val="FFFFFF"/>
                </a:solidFill>
                <a:latin typeface="Bebas Neue"/>
                <a:ea typeface="Bebas Neue"/>
                <a:cs typeface="Bebas Neue"/>
                <a:sym typeface="Bebas Neue"/>
              </a:rPr>
              <a:t>Land ACCESS</a:t>
            </a:r>
            <a:endParaRPr sz="9500">
              <a:solidFill>
                <a:srgbClr val="FFFFFF"/>
              </a:solidFill>
            </a:endParaRPr>
          </a:p>
        </p:txBody>
      </p:sp>
      <p:sp>
        <p:nvSpPr>
          <p:cNvPr id="143" name="Google Shape;143;p22"/>
          <p:cNvSpPr txBox="1"/>
          <p:nvPr/>
        </p:nvSpPr>
        <p:spPr>
          <a:xfrm>
            <a:off x="332100" y="3118475"/>
            <a:ext cx="2968800" cy="13974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1000"/>
              </a:spcBef>
              <a:spcAft>
                <a:spcPts val="0"/>
              </a:spcAft>
              <a:buNone/>
            </a:pPr>
            <a:r>
              <a:rPr lang="en" sz="3465" i="1">
                <a:solidFill>
                  <a:srgbClr val="FFFFFF"/>
                </a:solidFill>
                <a:latin typeface="Bebas Neue"/>
                <a:ea typeface="Bebas Neue"/>
                <a:cs typeface="Bebas Neue"/>
                <a:sym typeface="Bebas Neue"/>
              </a:rPr>
              <a:t>#1 CHALLENGE FOR YOUNG FARMERS</a:t>
            </a:r>
            <a:endParaRPr sz="3295">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10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1000"/>
                                        <p:tgtEl>
                                          <p:spTgt spid="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xEl>
                                              <p:pRg st="2" end="2"/>
                                            </p:txEl>
                                          </p:spTgt>
                                        </p:tgtEl>
                                        <p:attrNameLst>
                                          <p:attrName>style.visibility</p:attrName>
                                        </p:attrNameLst>
                                      </p:cBhvr>
                                      <p:to>
                                        <p:strVal val="visible"/>
                                      </p:to>
                                    </p:set>
                                    <p:animEffect transition="in" filter="fade">
                                      <p:cBhvr>
                                        <p:cTn id="17" dur="1000"/>
                                        <p:tgtEl>
                                          <p:spTgt spid="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xEl>
                                              <p:pRg st="3" end="3"/>
                                            </p:txEl>
                                          </p:spTgt>
                                        </p:tgtEl>
                                        <p:attrNameLst>
                                          <p:attrName>style.visibility</p:attrName>
                                        </p:attrNameLst>
                                      </p:cBhvr>
                                      <p:to>
                                        <p:strVal val="visible"/>
                                      </p:to>
                                    </p:set>
                                    <p:animEffect transition="in" filter="fade">
                                      <p:cBhvr>
                                        <p:cTn id="22" dur="1000"/>
                                        <p:tgtEl>
                                          <p:spTgt spid="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p:cNvPicPr preferRelativeResize="0"/>
          <p:nvPr/>
        </p:nvPicPr>
        <p:blipFill rotWithShape="1">
          <a:blip r:embed="rId3">
            <a:alphaModFix amt="78000"/>
          </a:blip>
          <a:srcRect l="15847" r="21881"/>
          <a:stretch/>
        </p:blipFill>
        <p:spPr>
          <a:xfrm>
            <a:off x="4342950" y="0"/>
            <a:ext cx="4801050" cy="5143500"/>
          </a:xfrm>
          <a:prstGeom prst="rect">
            <a:avLst/>
          </a:prstGeom>
          <a:noFill/>
          <a:ln>
            <a:noFill/>
          </a:ln>
        </p:spPr>
      </p:pic>
      <p:sp>
        <p:nvSpPr>
          <p:cNvPr id="149" name="Google Shape;149;p23"/>
          <p:cNvSpPr txBox="1">
            <a:spLocks noGrp="1"/>
          </p:cNvSpPr>
          <p:nvPr>
            <p:ph type="title"/>
          </p:nvPr>
        </p:nvSpPr>
        <p:spPr>
          <a:xfrm>
            <a:off x="446175" y="1266800"/>
            <a:ext cx="3280200" cy="755700"/>
          </a:xfrm>
          <a:prstGeom prst="rect">
            <a:avLst/>
          </a:prstGeom>
        </p:spPr>
        <p:txBody>
          <a:bodyPr spcFirstLastPara="1" wrap="square" lIns="91425" tIns="91425" rIns="91425" bIns="91425" anchor="b" anchorCtr="0">
            <a:noAutofit/>
          </a:bodyPr>
          <a:lstStyle/>
          <a:p>
            <a:pPr marL="0" lvl="0" indent="0" algn="l" rtl="0">
              <a:lnSpc>
                <a:spcPct val="75000"/>
              </a:lnSpc>
              <a:spcBef>
                <a:spcPts val="0"/>
              </a:spcBef>
              <a:spcAft>
                <a:spcPts val="0"/>
              </a:spcAft>
              <a:buClr>
                <a:schemeClr val="dk1"/>
              </a:buClr>
              <a:buSzPts val="990"/>
              <a:buFont typeface="Arial"/>
              <a:buNone/>
            </a:pPr>
            <a:r>
              <a:rPr lang="en" sz="5500">
                <a:solidFill>
                  <a:srgbClr val="005C58"/>
                </a:solidFill>
                <a:latin typeface="Bebas Neue"/>
                <a:ea typeface="Bebas Neue"/>
                <a:cs typeface="Bebas Neue"/>
                <a:sym typeface="Bebas Neue"/>
              </a:rPr>
              <a:t>OUR FELLOWSHIPS</a:t>
            </a:r>
            <a:endParaRPr sz="5500"/>
          </a:p>
        </p:txBody>
      </p:sp>
      <p:sp>
        <p:nvSpPr>
          <p:cNvPr id="150" name="Google Shape;150;p23"/>
          <p:cNvSpPr txBox="1">
            <a:spLocks noGrp="1"/>
          </p:cNvSpPr>
          <p:nvPr>
            <p:ph type="body" idx="1"/>
          </p:nvPr>
        </p:nvSpPr>
        <p:spPr>
          <a:xfrm>
            <a:off x="4718950" y="2267713"/>
            <a:ext cx="4076400" cy="12846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1018"/>
              <a:buNone/>
            </a:pPr>
            <a:r>
              <a:rPr lang="en" sz="1865" i="1">
                <a:solidFill>
                  <a:schemeClr val="lt1"/>
                </a:solidFill>
                <a:latin typeface="Bebas Neue"/>
                <a:ea typeface="Bebas Neue"/>
                <a:cs typeface="Bebas Neue"/>
                <a:sym typeface="Bebas Neue"/>
              </a:rPr>
              <a:t>Young Farmers, when resourced and trained to share their stories with lawmakers can remake the food system to be more equitable, just, and in service to our communities and the land</a:t>
            </a:r>
            <a:endParaRPr sz="1217">
              <a:solidFill>
                <a:schemeClr val="lt1"/>
              </a:solidFill>
              <a:latin typeface="Lato"/>
              <a:ea typeface="Lato"/>
              <a:cs typeface="Lato"/>
              <a:sym typeface="Lato"/>
            </a:endParaRPr>
          </a:p>
        </p:txBody>
      </p:sp>
      <p:sp>
        <p:nvSpPr>
          <p:cNvPr id="151" name="Google Shape;151;p23"/>
          <p:cNvSpPr txBox="1">
            <a:spLocks noGrp="1"/>
          </p:cNvSpPr>
          <p:nvPr>
            <p:ph type="body" idx="1"/>
          </p:nvPr>
        </p:nvSpPr>
        <p:spPr>
          <a:xfrm>
            <a:off x="446175" y="2078975"/>
            <a:ext cx="3733200" cy="32793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1000"/>
              </a:spcBef>
              <a:spcAft>
                <a:spcPts val="0"/>
              </a:spcAft>
              <a:buClr>
                <a:srgbClr val="005C58"/>
              </a:buClr>
              <a:buSzPts val="1400"/>
              <a:buFont typeface="Lato"/>
              <a:buChar char="➔"/>
            </a:pPr>
            <a:r>
              <a:rPr lang="en" sz="1400" b="1">
                <a:solidFill>
                  <a:srgbClr val="005C58"/>
                </a:solidFill>
                <a:latin typeface="Lato"/>
                <a:ea typeface="Lato"/>
                <a:cs typeface="Lato"/>
                <a:sym typeface="Lato"/>
              </a:rPr>
              <a:t>Land Fellowship</a:t>
            </a:r>
            <a:endParaRPr sz="1400" b="1">
              <a:solidFill>
                <a:srgbClr val="005C58"/>
              </a:solidFill>
              <a:latin typeface="Lato"/>
              <a:ea typeface="Lato"/>
              <a:cs typeface="Lato"/>
              <a:sym typeface="Lato"/>
            </a:endParaRPr>
          </a:p>
          <a:p>
            <a:pPr marL="457200" lvl="0" indent="-317500" algn="l" rtl="0">
              <a:lnSpc>
                <a:spcPct val="100000"/>
              </a:lnSpc>
              <a:spcBef>
                <a:spcPts val="1000"/>
              </a:spcBef>
              <a:spcAft>
                <a:spcPts val="0"/>
              </a:spcAft>
              <a:buClr>
                <a:srgbClr val="005C58"/>
              </a:buClr>
              <a:buSzPts val="1400"/>
              <a:buFont typeface="Lato"/>
              <a:buChar char="➔"/>
            </a:pPr>
            <a:r>
              <a:rPr lang="en" sz="1400" b="1">
                <a:solidFill>
                  <a:srgbClr val="005C58"/>
                </a:solidFill>
                <a:latin typeface="Lato"/>
                <a:ea typeface="Lato"/>
                <a:cs typeface="Lato"/>
                <a:sym typeface="Lato"/>
              </a:rPr>
              <a:t>Water Fellowship</a:t>
            </a:r>
            <a:endParaRPr sz="1400" b="1">
              <a:solidFill>
                <a:srgbClr val="005C58"/>
              </a:solidFill>
              <a:latin typeface="Lato"/>
              <a:ea typeface="Lato"/>
              <a:cs typeface="Lato"/>
              <a:sym typeface="Lato"/>
            </a:endParaRPr>
          </a:p>
          <a:p>
            <a:pPr marL="457200" lvl="0" indent="-317500" algn="l" rtl="0">
              <a:lnSpc>
                <a:spcPct val="100000"/>
              </a:lnSpc>
              <a:spcBef>
                <a:spcPts val="1000"/>
              </a:spcBef>
              <a:spcAft>
                <a:spcPts val="0"/>
              </a:spcAft>
              <a:buClr>
                <a:srgbClr val="005C58"/>
              </a:buClr>
              <a:buSzPts val="1400"/>
              <a:buFont typeface="Lato"/>
              <a:buChar char="➔"/>
            </a:pPr>
            <a:r>
              <a:rPr lang="en" sz="1400" b="1">
                <a:solidFill>
                  <a:srgbClr val="005C58"/>
                </a:solidFill>
                <a:latin typeface="Lato"/>
                <a:ea typeface="Lato"/>
                <a:cs typeface="Lato"/>
                <a:sym typeface="Lato"/>
              </a:rPr>
              <a:t>Food Safety Fellowship</a:t>
            </a:r>
            <a:endParaRPr sz="1400" b="1">
              <a:solidFill>
                <a:srgbClr val="005C58"/>
              </a:solidFill>
              <a:latin typeface="Lato"/>
              <a:ea typeface="Lato"/>
              <a:cs typeface="Lato"/>
              <a:sym typeface="Lato"/>
            </a:endParaRPr>
          </a:p>
          <a:p>
            <a:pPr marL="457200" lvl="0" indent="-317500" algn="l" rtl="0">
              <a:lnSpc>
                <a:spcPct val="100000"/>
              </a:lnSpc>
              <a:spcBef>
                <a:spcPts val="1000"/>
              </a:spcBef>
              <a:spcAft>
                <a:spcPts val="0"/>
              </a:spcAft>
              <a:buClr>
                <a:srgbClr val="005C58"/>
              </a:buClr>
              <a:buSzPts val="1400"/>
              <a:buFont typeface="Lato"/>
              <a:buChar char="➔"/>
            </a:pPr>
            <a:r>
              <a:rPr lang="en" sz="1400" b="1">
                <a:solidFill>
                  <a:srgbClr val="005C58"/>
                </a:solidFill>
                <a:latin typeface="Lato"/>
                <a:ea typeface="Lato"/>
                <a:cs typeface="Lato"/>
                <a:sym typeface="Lato"/>
              </a:rPr>
              <a:t>Power in Land, Agriculture, Climate, and Equity (PLACE) Fellowship</a:t>
            </a:r>
            <a:endParaRPr sz="1400" b="1">
              <a:solidFill>
                <a:srgbClr val="005C58"/>
              </a:solidFill>
              <a:latin typeface="Lato"/>
              <a:ea typeface="Lato"/>
              <a:cs typeface="Lato"/>
              <a:sym typeface="Lato"/>
            </a:endParaRPr>
          </a:p>
          <a:p>
            <a:pPr marL="457200" lvl="0" indent="-317500" algn="l" rtl="0">
              <a:lnSpc>
                <a:spcPct val="100000"/>
              </a:lnSpc>
              <a:spcBef>
                <a:spcPts val="1000"/>
              </a:spcBef>
              <a:spcAft>
                <a:spcPts val="1000"/>
              </a:spcAft>
              <a:buClr>
                <a:srgbClr val="005C58"/>
              </a:buClr>
              <a:buSzPts val="1400"/>
              <a:buFont typeface="Lato"/>
              <a:buChar char="➔"/>
            </a:pPr>
            <a:r>
              <a:rPr lang="en" sz="1400" b="1">
                <a:solidFill>
                  <a:srgbClr val="005C58"/>
                </a:solidFill>
                <a:latin typeface="Lato"/>
                <a:ea typeface="Lato"/>
                <a:cs typeface="Lato"/>
                <a:sym typeface="Lato"/>
              </a:rPr>
              <a:t>California Political Leadership Fellowship</a:t>
            </a:r>
            <a:endParaRPr sz="1400" b="1">
              <a:solidFill>
                <a:srgbClr val="005C58"/>
              </a:solidFill>
              <a:latin typeface="Lato"/>
              <a:ea typeface="Lato"/>
              <a:cs typeface="Lato"/>
              <a:sym typeface="Lato"/>
            </a:endParaRPr>
          </a:p>
        </p:txBody>
      </p:sp>
      <p:sp>
        <p:nvSpPr>
          <p:cNvPr id="152" name="Google Shape;152;p23"/>
          <p:cNvSpPr txBox="1">
            <a:spLocks noGrp="1"/>
          </p:cNvSpPr>
          <p:nvPr>
            <p:ph type="title"/>
          </p:nvPr>
        </p:nvSpPr>
        <p:spPr>
          <a:xfrm>
            <a:off x="4373925" y="1591188"/>
            <a:ext cx="4739100" cy="755700"/>
          </a:xfrm>
          <a:prstGeom prst="rect">
            <a:avLst/>
          </a:prstGeom>
        </p:spPr>
        <p:txBody>
          <a:bodyPr spcFirstLastPara="1" wrap="square" lIns="91425" tIns="91425" rIns="91425" bIns="91425" anchor="b" anchorCtr="0">
            <a:noAutofit/>
          </a:bodyPr>
          <a:lstStyle/>
          <a:p>
            <a:pPr marL="0" lvl="0" indent="0" algn="ctr" rtl="0">
              <a:lnSpc>
                <a:spcPct val="75000"/>
              </a:lnSpc>
              <a:spcBef>
                <a:spcPts val="0"/>
              </a:spcBef>
              <a:spcAft>
                <a:spcPts val="0"/>
              </a:spcAft>
              <a:buClr>
                <a:schemeClr val="dk1"/>
              </a:buClr>
              <a:buSzPts val="990"/>
              <a:buFont typeface="Arial"/>
              <a:buNone/>
            </a:pPr>
            <a:r>
              <a:rPr lang="en" sz="5500">
                <a:solidFill>
                  <a:schemeClr val="lt1"/>
                </a:solidFill>
                <a:latin typeface="Bebas Neue"/>
                <a:ea typeface="Bebas Neue"/>
                <a:cs typeface="Bebas Neue"/>
                <a:sym typeface="Bebas Neue"/>
              </a:rPr>
              <a:t>THEORY OF CHANGE</a:t>
            </a:r>
            <a:endParaRPr sz="5500">
              <a:solidFill>
                <a:schemeClr val="lt1"/>
              </a:solidFill>
            </a:endParaRPr>
          </a:p>
        </p:txBody>
      </p:sp>
      <p:pic>
        <p:nvPicPr>
          <p:cNvPr id="153" name="Google Shape;153;p23"/>
          <p:cNvPicPr preferRelativeResize="0"/>
          <p:nvPr/>
        </p:nvPicPr>
        <p:blipFill>
          <a:blip r:embed="rId4">
            <a:alphaModFix/>
          </a:blip>
          <a:stretch>
            <a:fillRect/>
          </a:stretch>
        </p:blipFill>
        <p:spPr>
          <a:xfrm>
            <a:off x="8412375" y="3962650"/>
            <a:ext cx="602550" cy="10425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4"/>
          <p:cNvPicPr preferRelativeResize="0"/>
          <p:nvPr/>
        </p:nvPicPr>
        <p:blipFill>
          <a:blip r:embed="rId3">
            <a:alphaModFix amt="28000"/>
          </a:blip>
          <a:stretch>
            <a:fillRect/>
          </a:stretch>
        </p:blipFill>
        <p:spPr>
          <a:xfrm>
            <a:off x="4851950" y="0"/>
            <a:ext cx="5143501" cy="5143501"/>
          </a:xfrm>
          <a:prstGeom prst="rect">
            <a:avLst/>
          </a:prstGeom>
          <a:noFill/>
          <a:ln>
            <a:noFill/>
          </a:ln>
        </p:spPr>
      </p:pic>
      <p:pic>
        <p:nvPicPr>
          <p:cNvPr id="159" name="Google Shape;159;p24"/>
          <p:cNvPicPr preferRelativeResize="0"/>
          <p:nvPr/>
        </p:nvPicPr>
        <p:blipFill>
          <a:blip r:embed="rId4">
            <a:alphaModFix/>
          </a:blip>
          <a:stretch>
            <a:fillRect/>
          </a:stretch>
        </p:blipFill>
        <p:spPr>
          <a:xfrm>
            <a:off x="8412375" y="3962650"/>
            <a:ext cx="602550" cy="1042598"/>
          </a:xfrm>
          <a:prstGeom prst="rect">
            <a:avLst/>
          </a:prstGeom>
          <a:noFill/>
          <a:ln>
            <a:noFill/>
          </a:ln>
        </p:spPr>
      </p:pic>
      <p:sp>
        <p:nvSpPr>
          <p:cNvPr id="160" name="Google Shape;160;p24"/>
          <p:cNvSpPr txBox="1"/>
          <p:nvPr/>
        </p:nvSpPr>
        <p:spPr>
          <a:xfrm>
            <a:off x="3027300" y="1263025"/>
            <a:ext cx="54591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005C58"/>
                </a:solidFill>
                <a:latin typeface="Lato"/>
                <a:ea typeface="Lato"/>
                <a:cs typeface="Lato"/>
                <a:sym typeface="Lato"/>
              </a:rPr>
              <a:t>Each year, we bring together hundreds of current and prospective young farmer leaders from across the country to learn how to be effective advocates for change. Young farmers leave our National Leadership Convergence inspired by their peers and ready to lead our coalition from the grassroots.</a:t>
            </a:r>
            <a:endParaRPr sz="1900"/>
          </a:p>
        </p:txBody>
      </p:sp>
      <p:sp>
        <p:nvSpPr>
          <p:cNvPr id="161" name="Google Shape;161;p24"/>
          <p:cNvSpPr txBox="1">
            <a:spLocks noGrp="1"/>
          </p:cNvSpPr>
          <p:nvPr>
            <p:ph type="body" idx="1"/>
          </p:nvPr>
        </p:nvSpPr>
        <p:spPr>
          <a:xfrm>
            <a:off x="495300" y="1578700"/>
            <a:ext cx="2447100" cy="10425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 sz="2200">
                <a:solidFill>
                  <a:schemeClr val="lt1"/>
                </a:solidFill>
                <a:highlight>
                  <a:srgbClr val="005C58"/>
                </a:highlight>
                <a:latin typeface="Bebas Neue"/>
                <a:ea typeface="Bebas Neue"/>
                <a:cs typeface="Bebas Neue"/>
                <a:sym typeface="Bebas Neue"/>
              </a:rPr>
              <a:t>D.C. Farmer Fly-In</a:t>
            </a:r>
            <a:endParaRPr sz="2200">
              <a:solidFill>
                <a:schemeClr val="lt1"/>
              </a:solidFill>
              <a:highlight>
                <a:srgbClr val="005C58"/>
              </a:highlight>
              <a:latin typeface="Bebas Neue"/>
              <a:ea typeface="Bebas Neue"/>
              <a:cs typeface="Bebas Neue"/>
              <a:sym typeface="Bebas Neue"/>
            </a:endParaRPr>
          </a:p>
          <a:p>
            <a:pPr marL="0" lvl="0" indent="0" algn="l" rtl="0">
              <a:lnSpc>
                <a:spcPct val="100000"/>
              </a:lnSpc>
              <a:spcBef>
                <a:spcPts val="1400"/>
              </a:spcBef>
              <a:spcAft>
                <a:spcPts val="0"/>
              </a:spcAft>
              <a:buNone/>
            </a:pPr>
            <a:r>
              <a:rPr lang="en" b="1">
                <a:solidFill>
                  <a:srgbClr val="005C58"/>
                </a:solidFill>
                <a:latin typeface="Lato"/>
                <a:ea typeface="Lato"/>
                <a:cs typeface="Lato"/>
                <a:sym typeface="Lato"/>
              </a:rPr>
              <a:t>March 6-10, 2023</a:t>
            </a:r>
            <a:endParaRPr>
              <a:solidFill>
                <a:srgbClr val="005C58"/>
              </a:solidFill>
              <a:latin typeface="Lato"/>
              <a:ea typeface="Lato"/>
              <a:cs typeface="Lato"/>
              <a:sym typeface="Lato"/>
            </a:endParaRPr>
          </a:p>
          <a:p>
            <a:pPr marL="0" lvl="0" indent="0" algn="l" rtl="0">
              <a:lnSpc>
                <a:spcPct val="100000"/>
              </a:lnSpc>
              <a:spcBef>
                <a:spcPts val="0"/>
              </a:spcBef>
              <a:spcAft>
                <a:spcPts val="0"/>
              </a:spcAft>
              <a:buNone/>
            </a:pPr>
            <a:endParaRPr>
              <a:solidFill>
                <a:srgbClr val="005C58"/>
              </a:solidFill>
              <a:latin typeface="Lato"/>
              <a:ea typeface="Lato"/>
              <a:cs typeface="Lato"/>
              <a:sym typeface="Lato"/>
            </a:endParaRPr>
          </a:p>
          <a:p>
            <a:pPr marL="0" lvl="0" indent="0" algn="l" rtl="0">
              <a:lnSpc>
                <a:spcPct val="100000"/>
              </a:lnSpc>
              <a:spcBef>
                <a:spcPts val="1000"/>
              </a:spcBef>
              <a:spcAft>
                <a:spcPts val="1400"/>
              </a:spcAft>
              <a:buNone/>
            </a:pPr>
            <a:endParaRPr>
              <a:solidFill>
                <a:srgbClr val="005C58"/>
              </a:solidFill>
              <a:latin typeface="Lato"/>
              <a:ea typeface="Lato"/>
              <a:cs typeface="Lato"/>
              <a:sym typeface="Lato"/>
            </a:endParaRPr>
          </a:p>
        </p:txBody>
      </p:sp>
      <p:sp>
        <p:nvSpPr>
          <p:cNvPr id="162" name="Google Shape;162;p24"/>
          <p:cNvSpPr txBox="1"/>
          <p:nvPr/>
        </p:nvSpPr>
        <p:spPr>
          <a:xfrm>
            <a:off x="3027300" y="3257425"/>
            <a:ext cx="54591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005C58"/>
                </a:solidFill>
                <a:latin typeface="Lato"/>
                <a:ea typeface="Lato"/>
                <a:cs typeface="Lato"/>
                <a:sym typeface="Lato"/>
              </a:rPr>
              <a:t>The 2023 Farm Bill is our greatest opportunity to deliver the change our farmers and communities deserve. We are sending 150 farmer leaders in our network to Washington, D.C. in March 2023 to meet with their members of Congress and advocate for equitable climate policy.</a:t>
            </a:r>
            <a:endParaRPr sz="1800"/>
          </a:p>
        </p:txBody>
      </p:sp>
      <p:sp>
        <p:nvSpPr>
          <p:cNvPr id="163" name="Google Shape;163;p24"/>
          <p:cNvSpPr txBox="1">
            <a:spLocks noGrp="1"/>
          </p:cNvSpPr>
          <p:nvPr>
            <p:ph type="title"/>
          </p:nvPr>
        </p:nvSpPr>
        <p:spPr>
          <a:xfrm>
            <a:off x="455000" y="412300"/>
            <a:ext cx="3993600" cy="755700"/>
          </a:xfrm>
          <a:prstGeom prst="rect">
            <a:avLst/>
          </a:prstGeom>
        </p:spPr>
        <p:txBody>
          <a:bodyPr spcFirstLastPara="1" wrap="square" lIns="91425" tIns="91425" rIns="91425" bIns="91425" anchor="b" anchorCtr="0">
            <a:noAutofit/>
          </a:bodyPr>
          <a:lstStyle/>
          <a:p>
            <a:pPr marL="0" lvl="0" indent="0" algn="l" rtl="0">
              <a:lnSpc>
                <a:spcPct val="75000"/>
              </a:lnSpc>
              <a:spcBef>
                <a:spcPts val="0"/>
              </a:spcBef>
              <a:spcAft>
                <a:spcPts val="0"/>
              </a:spcAft>
              <a:buClr>
                <a:schemeClr val="dk1"/>
              </a:buClr>
              <a:buSzPts val="990"/>
              <a:buFont typeface="Arial"/>
              <a:buNone/>
            </a:pPr>
            <a:r>
              <a:rPr lang="en" sz="5500">
                <a:solidFill>
                  <a:srgbClr val="005C58"/>
                </a:solidFill>
                <a:latin typeface="Bebas Neue"/>
                <a:ea typeface="Bebas Neue"/>
                <a:cs typeface="Bebas Neue"/>
                <a:sym typeface="Bebas Neue"/>
              </a:rPr>
              <a:t>events</a:t>
            </a:r>
            <a:endParaRPr sz="5500"/>
          </a:p>
        </p:txBody>
      </p:sp>
      <p:sp>
        <p:nvSpPr>
          <p:cNvPr id="164" name="Google Shape;164;p24"/>
          <p:cNvSpPr txBox="1">
            <a:spLocks noGrp="1"/>
          </p:cNvSpPr>
          <p:nvPr>
            <p:ph type="body" idx="1"/>
          </p:nvPr>
        </p:nvSpPr>
        <p:spPr>
          <a:xfrm>
            <a:off x="495300" y="3444175"/>
            <a:ext cx="2447100" cy="10425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 sz="2200">
                <a:solidFill>
                  <a:schemeClr val="lt1"/>
                </a:solidFill>
                <a:highlight>
                  <a:srgbClr val="005C58"/>
                </a:highlight>
                <a:latin typeface="Bebas Neue"/>
                <a:ea typeface="Bebas Neue"/>
                <a:cs typeface="Bebas Neue"/>
                <a:sym typeface="Bebas Neue"/>
              </a:rPr>
              <a:t>cLIMATE rally</a:t>
            </a:r>
            <a:endParaRPr sz="2200">
              <a:solidFill>
                <a:schemeClr val="lt1"/>
              </a:solidFill>
              <a:highlight>
                <a:srgbClr val="005C58"/>
              </a:highlight>
              <a:latin typeface="Bebas Neue"/>
              <a:ea typeface="Bebas Neue"/>
              <a:cs typeface="Bebas Neue"/>
              <a:sym typeface="Bebas Neue"/>
            </a:endParaRPr>
          </a:p>
          <a:p>
            <a:pPr marL="0" lvl="0" indent="0" algn="l" rtl="0">
              <a:lnSpc>
                <a:spcPct val="100000"/>
              </a:lnSpc>
              <a:spcBef>
                <a:spcPts val="1000"/>
              </a:spcBef>
              <a:spcAft>
                <a:spcPts val="0"/>
              </a:spcAft>
              <a:buNone/>
            </a:pPr>
            <a:r>
              <a:rPr lang="en" b="1">
                <a:solidFill>
                  <a:srgbClr val="005C58"/>
                </a:solidFill>
                <a:latin typeface="Lato"/>
                <a:ea typeface="Lato"/>
                <a:cs typeface="Lato"/>
                <a:sym typeface="Lato"/>
              </a:rPr>
              <a:t>March 6-10, 2023</a:t>
            </a:r>
            <a:endParaRPr>
              <a:solidFill>
                <a:srgbClr val="005C58"/>
              </a:solidFill>
              <a:latin typeface="Lato"/>
              <a:ea typeface="Lato"/>
              <a:cs typeface="Lato"/>
              <a:sym typeface="Lato"/>
            </a:endParaRPr>
          </a:p>
          <a:p>
            <a:pPr marL="0" lvl="0" indent="0" algn="l" rtl="0">
              <a:lnSpc>
                <a:spcPct val="100000"/>
              </a:lnSpc>
              <a:spcBef>
                <a:spcPts val="0"/>
              </a:spcBef>
              <a:spcAft>
                <a:spcPts val="0"/>
              </a:spcAft>
              <a:buNone/>
            </a:pPr>
            <a:endParaRPr>
              <a:solidFill>
                <a:srgbClr val="005C58"/>
              </a:solidFill>
              <a:latin typeface="Lato"/>
              <a:ea typeface="Lato"/>
              <a:cs typeface="Lato"/>
              <a:sym typeface="Lato"/>
            </a:endParaRPr>
          </a:p>
          <a:p>
            <a:pPr marL="0" lvl="0" indent="0" algn="l" rtl="0">
              <a:lnSpc>
                <a:spcPct val="100000"/>
              </a:lnSpc>
              <a:spcBef>
                <a:spcPts val="1000"/>
              </a:spcBef>
              <a:spcAft>
                <a:spcPts val="1400"/>
              </a:spcAft>
              <a:buNone/>
            </a:pPr>
            <a:endParaRPr>
              <a:solidFill>
                <a:srgbClr val="005C58"/>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460050" y="796200"/>
            <a:ext cx="4181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Arial"/>
              <a:buNone/>
            </a:pPr>
            <a:r>
              <a:rPr lang="en" sz="7000">
                <a:solidFill>
                  <a:srgbClr val="005C58"/>
                </a:solidFill>
                <a:latin typeface="Bebas Neue"/>
                <a:ea typeface="Bebas Neue"/>
                <a:cs typeface="Bebas Neue"/>
                <a:sym typeface="Bebas Neue"/>
              </a:rPr>
              <a:t>Case study</a:t>
            </a:r>
            <a:endParaRPr sz="7000"/>
          </a:p>
        </p:txBody>
      </p:sp>
      <p:sp>
        <p:nvSpPr>
          <p:cNvPr id="170" name="Google Shape;170;p25"/>
          <p:cNvSpPr txBox="1">
            <a:spLocks noGrp="1"/>
          </p:cNvSpPr>
          <p:nvPr>
            <p:ph type="body" idx="1"/>
          </p:nvPr>
        </p:nvSpPr>
        <p:spPr>
          <a:xfrm>
            <a:off x="518513" y="2550025"/>
            <a:ext cx="3195900" cy="23238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 sz="2200">
                <a:solidFill>
                  <a:srgbClr val="005C58"/>
                </a:solidFill>
                <a:latin typeface="Bebas Neue"/>
                <a:ea typeface="Bebas Neue"/>
                <a:cs typeface="Bebas Neue"/>
                <a:sym typeface="Bebas Neue"/>
              </a:rPr>
              <a:t>Young Farmer Grant Program</a:t>
            </a:r>
            <a:endParaRPr sz="2200">
              <a:solidFill>
                <a:srgbClr val="005C58"/>
              </a:solidFill>
              <a:latin typeface="Bebas Neue"/>
              <a:ea typeface="Bebas Neue"/>
              <a:cs typeface="Bebas Neue"/>
              <a:sym typeface="Bebas Neue"/>
            </a:endParaRPr>
          </a:p>
          <a:p>
            <a:pPr marL="0" lvl="0" indent="0" algn="l" rtl="0">
              <a:lnSpc>
                <a:spcPct val="100000"/>
              </a:lnSpc>
              <a:spcBef>
                <a:spcPts val="1400"/>
              </a:spcBef>
              <a:spcAft>
                <a:spcPts val="1400"/>
              </a:spcAft>
              <a:buNone/>
            </a:pPr>
            <a:r>
              <a:rPr lang="en">
                <a:solidFill>
                  <a:srgbClr val="005C58"/>
                </a:solidFill>
                <a:latin typeface="Lato"/>
                <a:ea typeface="Lato"/>
                <a:cs typeface="Lato"/>
                <a:sym typeface="Lato"/>
              </a:rPr>
              <a:t>Awarded $500,000 in grants to 100 farmers in our network - a majority are awarded to grants to Black, Indigenous, and other people of color, and cisgender women, non binary, and trans farmers.  </a:t>
            </a:r>
            <a:endParaRPr>
              <a:solidFill>
                <a:srgbClr val="005C58"/>
              </a:solidFill>
              <a:latin typeface="Lato"/>
              <a:ea typeface="Lato"/>
              <a:cs typeface="Lato"/>
              <a:sym typeface="Lato"/>
            </a:endParaRPr>
          </a:p>
        </p:txBody>
      </p:sp>
      <p:sp>
        <p:nvSpPr>
          <p:cNvPr id="171" name="Google Shape;171;p25"/>
          <p:cNvSpPr txBox="1"/>
          <p:nvPr/>
        </p:nvSpPr>
        <p:spPr>
          <a:xfrm>
            <a:off x="4322288" y="2550475"/>
            <a:ext cx="3606300" cy="10722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200">
                <a:solidFill>
                  <a:srgbClr val="005C58"/>
                </a:solidFill>
                <a:latin typeface="Bebas Neue"/>
                <a:ea typeface="Bebas Neue"/>
                <a:cs typeface="Bebas Neue"/>
                <a:sym typeface="Bebas Neue"/>
              </a:rPr>
              <a:t>One Million Acres Campaign</a:t>
            </a:r>
            <a:endParaRPr sz="2200">
              <a:solidFill>
                <a:srgbClr val="005C58"/>
              </a:solidFill>
              <a:latin typeface="Bebas Neue"/>
              <a:ea typeface="Bebas Neue"/>
              <a:cs typeface="Bebas Neue"/>
              <a:sym typeface="Bebas Neue"/>
            </a:endParaRPr>
          </a:p>
          <a:p>
            <a:pPr marL="0" lvl="0" indent="0" algn="l" rtl="0">
              <a:spcBef>
                <a:spcPts val="1400"/>
              </a:spcBef>
              <a:spcAft>
                <a:spcPts val="1400"/>
              </a:spcAft>
              <a:buNone/>
            </a:pPr>
            <a:r>
              <a:rPr lang="en" sz="1200">
                <a:solidFill>
                  <a:srgbClr val="005C58"/>
                </a:solidFill>
                <a:latin typeface="Lato"/>
                <a:ea typeface="Lato"/>
                <a:cs typeface="Lato"/>
                <a:sym typeface="Lato"/>
              </a:rPr>
              <a:t>Lead sponsor of our land campaign supporting our advocacy and organizing for the 2023 Farm Bill. </a:t>
            </a:r>
            <a:endParaRPr/>
          </a:p>
        </p:txBody>
      </p:sp>
      <p:pic>
        <p:nvPicPr>
          <p:cNvPr id="172" name="Google Shape;172;p25"/>
          <p:cNvPicPr preferRelativeResize="0"/>
          <p:nvPr/>
        </p:nvPicPr>
        <p:blipFill>
          <a:blip r:embed="rId3">
            <a:alphaModFix/>
          </a:blip>
          <a:stretch>
            <a:fillRect/>
          </a:stretch>
        </p:blipFill>
        <p:spPr>
          <a:xfrm>
            <a:off x="8412375" y="3962650"/>
            <a:ext cx="602550" cy="1042598"/>
          </a:xfrm>
          <a:prstGeom prst="rect">
            <a:avLst/>
          </a:prstGeom>
          <a:noFill/>
          <a:ln>
            <a:noFill/>
          </a:ln>
        </p:spPr>
      </p:pic>
      <p:sp>
        <p:nvSpPr>
          <p:cNvPr id="173" name="Google Shape;173;p25"/>
          <p:cNvSpPr txBox="1">
            <a:spLocks noGrp="1"/>
          </p:cNvSpPr>
          <p:nvPr>
            <p:ph type="body" idx="1"/>
          </p:nvPr>
        </p:nvSpPr>
        <p:spPr>
          <a:xfrm>
            <a:off x="493950" y="1395575"/>
            <a:ext cx="7459200" cy="6525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SzPts val="1018"/>
              <a:buNone/>
            </a:pPr>
            <a:r>
              <a:rPr lang="en" sz="3565" i="1">
                <a:solidFill>
                  <a:srgbClr val="005C58"/>
                </a:solidFill>
                <a:latin typeface="Bebas Neue"/>
                <a:ea typeface="Bebas Neue"/>
                <a:cs typeface="Bebas Neue"/>
                <a:sym typeface="Bebas Neue"/>
              </a:rPr>
              <a:t>Chipotle // </a:t>
            </a:r>
            <a:r>
              <a:rPr lang="en" sz="2600" i="1">
                <a:solidFill>
                  <a:srgbClr val="00837E"/>
                </a:solidFill>
                <a:latin typeface="Bebas Neue"/>
                <a:ea typeface="Bebas Neue"/>
                <a:cs typeface="Bebas Neue"/>
                <a:sym typeface="Bebas Neue"/>
              </a:rPr>
              <a:t>Direct Farmer Support &gt;&gt; Direct Policy Action</a:t>
            </a:r>
            <a:endParaRPr sz="2917" i="1">
              <a:solidFill>
                <a:srgbClr val="00837E"/>
              </a:solidFill>
              <a:latin typeface="Lato"/>
              <a:ea typeface="Lato"/>
              <a:cs typeface="Lato"/>
              <a:sym typeface="Lato"/>
            </a:endParaRPr>
          </a:p>
        </p:txBody>
      </p:sp>
      <p:pic>
        <p:nvPicPr>
          <p:cNvPr id="174" name="Google Shape;174;p25"/>
          <p:cNvPicPr preferRelativeResize="0"/>
          <p:nvPr/>
        </p:nvPicPr>
        <p:blipFill>
          <a:blip r:embed="rId4">
            <a:alphaModFix/>
          </a:blip>
          <a:stretch>
            <a:fillRect/>
          </a:stretch>
        </p:blipFill>
        <p:spPr>
          <a:xfrm>
            <a:off x="8192600" y="143350"/>
            <a:ext cx="822325" cy="822325"/>
          </a:xfrm>
          <a:prstGeom prst="rect">
            <a:avLst/>
          </a:prstGeom>
          <a:noFill/>
          <a:ln>
            <a:noFill/>
          </a:ln>
        </p:spPr>
      </p:pic>
      <p:pic>
        <p:nvPicPr>
          <p:cNvPr id="175" name="Google Shape;175;p25"/>
          <p:cNvPicPr preferRelativeResize="0"/>
          <p:nvPr/>
        </p:nvPicPr>
        <p:blipFill>
          <a:blip r:embed="rId5">
            <a:alphaModFix amt="20000"/>
          </a:blip>
          <a:stretch>
            <a:fillRect/>
          </a:stretch>
        </p:blipFill>
        <p:spPr>
          <a:xfrm rot="-2006688">
            <a:off x="2277325" y="98700"/>
            <a:ext cx="51435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par>
                                <p:cTn id="8" presetID="10" presetClass="entr" presetSubtype="0"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507000" y="891625"/>
            <a:ext cx="83052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Arial"/>
              <a:buNone/>
            </a:pPr>
            <a:r>
              <a:rPr lang="en" sz="7000">
                <a:solidFill>
                  <a:srgbClr val="005C58"/>
                </a:solidFill>
                <a:latin typeface="Bebas Neue"/>
                <a:ea typeface="Bebas Neue"/>
                <a:cs typeface="Bebas Neue"/>
                <a:sym typeface="Bebas Neue"/>
              </a:rPr>
              <a:t>OTHER WAYS TO GET INVOLVED</a:t>
            </a:r>
            <a:endParaRPr sz="7000"/>
          </a:p>
        </p:txBody>
      </p:sp>
      <p:sp>
        <p:nvSpPr>
          <p:cNvPr id="181" name="Google Shape;181;p26"/>
          <p:cNvSpPr txBox="1">
            <a:spLocks noGrp="1"/>
          </p:cNvSpPr>
          <p:nvPr>
            <p:ph type="body" idx="1"/>
          </p:nvPr>
        </p:nvSpPr>
        <p:spPr>
          <a:xfrm>
            <a:off x="507000" y="1647325"/>
            <a:ext cx="2127000" cy="23154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 sz="1900">
                <a:solidFill>
                  <a:srgbClr val="005C58"/>
                </a:solidFill>
                <a:latin typeface="Bebas Neue"/>
                <a:ea typeface="Bebas Neue"/>
                <a:cs typeface="Bebas Neue"/>
                <a:sym typeface="Bebas Neue"/>
              </a:rPr>
              <a:t>Sign on to our </a:t>
            </a:r>
            <a:r>
              <a:rPr lang="en" sz="1900" u="sng">
                <a:solidFill>
                  <a:srgbClr val="F3C43C"/>
                </a:solidFill>
                <a:latin typeface="Bebas Neue"/>
                <a:ea typeface="Bebas Neue"/>
                <a:cs typeface="Bebas Neue"/>
                <a:sym typeface="Bebas Neue"/>
              </a:rPr>
              <a:t>One Million Acres for the Future</a:t>
            </a:r>
            <a:r>
              <a:rPr lang="en" sz="1900">
                <a:solidFill>
                  <a:srgbClr val="005C58"/>
                </a:solidFill>
                <a:latin typeface="Bebas Neue"/>
                <a:ea typeface="Bebas Neue"/>
                <a:cs typeface="Bebas Neue"/>
                <a:sym typeface="Bebas Neue"/>
              </a:rPr>
              <a:t> Campaign</a:t>
            </a:r>
            <a:endParaRPr sz="1900">
              <a:solidFill>
                <a:srgbClr val="005C58"/>
              </a:solidFill>
              <a:latin typeface="Bebas Neue"/>
              <a:ea typeface="Bebas Neue"/>
              <a:cs typeface="Bebas Neue"/>
              <a:sym typeface="Bebas Neue"/>
            </a:endParaRPr>
          </a:p>
          <a:p>
            <a:pPr marL="0" lvl="0" indent="0" algn="l" rtl="0">
              <a:lnSpc>
                <a:spcPct val="100000"/>
              </a:lnSpc>
              <a:spcBef>
                <a:spcPts val="1400"/>
              </a:spcBef>
              <a:spcAft>
                <a:spcPts val="1400"/>
              </a:spcAft>
              <a:buNone/>
            </a:pPr>
            <a:r>
              <a:rPr lang="en" sz="1000">
                <a:solidFill>
                  <a:srgbClr val="005C58"/>
                </a:solidFill>
                <a:latin typeface="Lato"/>
                <a:ea typeface="Lato"/>
                <a:cs typeface="Lato"/>
                <a:sym typeface="Lato"/>
              </a:rPr>
              <a:t>With millions of acres on the verge of changing hands and leaving agriculture forever, the 2023 Farm Bill is our last chance to ensure this land transitions equitably to the next generation. Join us! We are building a coalition to advocate for equitable land policy change in the 2023 Farm Bill. </a:t>
            </a:r>
            <a:endParaRPr sz="1000">
              <a:solidFill>
                <a:srgbClr val="005C58"/>
              </a:solidFill>
              <a:latin typeface="Lato"/>
              <a:ea typeface="Lato"/>
              <a:cs typeface="Lato"/>
              <a:sym typeface="Lato"/>
            </a:endParaRPr>
          </a:p>
        </p:txBody>
      </p:sp>
      <p:sp>
        <p:nvSpPr>
          <p:cNvPr id="182" name="Google Shape;182;p26"/>
          <p:cNvSpPr txBox="1"/>
          <p:nvPr/>
        </p:nvSpPr>
        <p:spPr>
          <a:xfrm>
            <a:off x="3043375" y="1647325"/>
            <a:ext cx="2713200" cy="31041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900">
                <a:solidFill>
                  <a:srgbClr val="005C58"/>
                </a:solidFill>
                <a:latin typeface="Bebas Neue"/>
                <a:ea typeface="Bebas Neue"/>
                <a:cs typeface="Bebas Neue"/>
                <a:sym typeface="Bebas Neue"/>
              </a:rPr>
              <a:t>Join our </a:t>
            </a:r>
            <a:r>
              <a:rPr lang="en" sz="1900" u="sng">
                <a:solidFill>
                  <a:srgbClr val="F3C43C"/>
                </a:solidFill>
                <a:latin typeface="Bebas Neue"/>
                <a:ea typeface="Bebas Neue"/>
                <a:cs typeface="Bebas Neue"/>
                <a:sym typeface="Bebas Neue"/>
              </a:rPr>
              <a:t>2023 Farm Bill Action Network</a:t>
            </a:r>
            <a:endParaRPr sz="1900" u="sng">
              <a:solidFill>
                <a:srgbClr val="F3C43C"/>
              </a:solidFill>
              <a:latin typeface="Bebas Neue"/>
              <a:ea typeface="Bebas Neue"/>
              <a:cs typeface="Bebas Neue"/>
              <a:sym typeface="Bebas Neue"/>
            </a:endParaRPr>
          </a:p>
          <a:p>
            <a:pPr marL="0" lvl="0" indent="0" algn="l" rtl="0">
              <a:spcBef>
                <a:spcPts val="1400"/>
              </a:spcBef>
              <a:spcAft>
                <a:spcPts val="1400"/>
              </a:spcAft>
              <a:buNone/>
            </a:pPr>
            <a:r>
              <a:rPr lang="en" sz="1000">
                <a:solidFill>
                  <a:srgbClr val="005C58"/>
                </a:solidFill>
                <a:latin typeface="Lato"/>
                <a:ea typeface="Lato"/>
                <a:cs typeface="Lato"/>
                <a:sym typeface="Lato"/>
              </a:rPr>
              <a:t>We are focused on shaping the next Farm Bill and USDA’s administrative priorities, to address the structural challenges facing this new generation of young and Black, Indigenous, People of Color (BIPOC) farmers. We are collaborating with farmer leaders, policy makers, and diverse stakeholders to envision and design a policy framework that prioritizes equitable land access and transition, and that is deeply informed by young farmer challenges and needs related to climate change, access to clean water, viability and economic justice, and immigration and labor.</a:t>
            </a:r>
            <a:endParaRPr sz="1200"/>
          </a:p>
        </p:txBody>
      </p:sp>
      <p:pic>
        <p:nvPicPr>
          <p:cNvPr id="183" name="Google Shape;183;p26"/>
          <p:cNvPicPr preferRelativeResize="0"/>
          <p:nvPr/>
        </p:nvPicPr>
        <p:blipFill>
          <a:blip r:embed="rId3">
            <a:alphaModFix/>
          </a:blip>
          <a:stretch>
            <a:fillRect/>
          </a:stretch>
        </p:blipFill>
        <p:spPr>
          <a:xfrm>
            <a:off x="8412375" y="3962650"/>
            <a:ext cx="602550" cy="1042598"/>
          </a:xfrm>
          <a:prstGeom prst="rect">
            <a:avLst/>
          </a:prstGeom>
          <a:noFill/>
          <a:ln>
            <a:noFill/>
          </a:ln>
        </p:spPr>
      </p:pic>
      <p:sp>
        <p:nvSpPr>
          <p:cNvPr id="184" name="Google Shape;184;p26"/>
          <p:cNvSpPr txBox="1"/>
          <p:nvPr/>
        </p:nvSpPr>
        <p:spPr>
          <a:xfrm>
            <a:off x="6165975" y="1647325"/>
            <a:ext cx="2246400" cy="297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5C58"/>
                </a:solidFill>
                <a:latin typeface="Bebas Neue"/>
                <a:ea typeface="Bebas Neue"/>
                <a:cs typeface="Bebas Neue"/>
                <a:sym typeface="Bebas Neue"/>
              </a:rPr>
              <a:t>In-kind donations</a:t>
            </a:r>
            <a:endParaRPr sz="1900">
              <a:solidFill>
                <a:srgbClr val="005C58"/>
              </a:solidFill>
              <a:latin typeface="Bebas Neue"/>
              <a:ea typeface="Bebas Neue"/>
              <a:cs typeface="Bebas Neue"/>
              <a:sym typeface="Bebas Neue"/>
            </a:endParaRPr>
          </a:p>
          <a:p>
            <a:pPr marL="0" lvl="0" indent="0" algn="l" rtl="0">
              <a:lnSpc>
                <a:spcPct val="115000"/>
              </a:lnSpc>
              <a:spcBef>
                <a:spcPts val="0"/>
              </a:spcBef>
              <a:spcAft>
                <a:spcPts val="0"/>
              </a:spcAft>
              <a:buNone/>
            </a:pPr>
            <a:r>
              <a:rPr lang="en" sz="1000">
                <a:solidFill>
                  <a:srgbClr val="005C58"/>
                </a:solidFill>
                <a:latin typeface="Lato"/>
                <a:ea typeface="Lato"/>
                <a:cs typeface="Lato"/>
                <a:sym typeface="Lato"/>
              </a:rPr>
              <a:t>Corporate partners donate all kinds of resources to Young Farmers.</a:t>
            </a:r>
            <a:endParaRPr sz="1000">
              <a:solidFill>
                <a:srgbClr val="005C58"/>
              </a:solidFill>
              <a:latin typeface="Lato"/>
              <a:ea typeface="Lato"/>
              <a:cs typeface="Lato"/>
              <a:sym typeface="Lato"/>
            </a:endParaRPr>
          </a:p>
          <a:p>
            <a:pPr marL="0" lvl="0" indent="0" algn="l" rtl="0">
              <a:lnSpc>
                <a:spcPct val="115000"/>
              </a:lnSpc>
              <a:spcBef>
                <a:spcPts val="0"/>
              </a:spcBef>
              <a:spcAft>
                <a:spcPts val="0"/>
              </a:spcAft>
              <a:buNone/>
            </a:pPr>
            <a:endParaRPr sz="1000">
              <a:solidFill>
                <a:srgbClr val="005C58"/>
              </a:solidFill>
              <a:latin typeface="Lato"/>
              <a:ea typeface="Lato"/>
              <a:cs typeface="Lato"/>
              <a:sym typeface="Lato"/>
            </a:endParaRPr>
          </a:p>
          <a:p>
            <a:pPr marL="0" lvl="0" indent="0" algn="l" rtl="0">
              <a:lnSpc>
                <a:spcPct val="115000"/>
              </a:lnSpc>
              <a:spcBef>
                <a:spcPts val="0"/>
              </a:spcBef>
              <a:spcAft>
                <a:spcPts val="0"/>
              </a:spcAft>
              <a:buNone/>
            </a:pPr>
            <a:r>
              <a:rPr lang="en" sz="1000">
                <a:solidFill>
                  <a:srgbClr val="005C58"/>
                </a:solidFill>
                <a:latin typeface="Lato"/>
                <a:ea typeface="Lato"/>
                <a:cs typeface="Lato"/>
                <a:sym typeface="Lato"/>
              </a:rPr>
              <a:t>Other partners donate event space, snacks, beverages, COVID personal protective equipment, and more. If you have a creative in-kind donation idea, don’t hesitate to let us know!</a:t>
            </a:r>
            <a:endParaRPr sz="1000">
              <a:solidFill>
                <a:srgbClr val="005C58"/>
              </a:solidFill>
              <a:latin typeface="Lato"/>
              <a:ea typeface="Lato"/>
              <a:cs typeface="Lato"/>
              <a:sym typeface="Lato"/>
            </a:endParaRPr>
          </a:p>
          <a:p>
            <a:pPr marL="0" lvl="0" indent="0" algn="l" rtl="0">
              <a:lnSpc>
                <a:spcPct val="115000"/>
              </a:lnSpc>
              <a:spcBef>
                <a:spcPts val="0"/>
              </a:spcBef>
              <a:spcAft>
                <a:spcPts val="0"/>
              </a:spcAft>
              <a:buNone/>
            </a:pPr>
            <a:endParaRPr sz="1000">
              <a:solidFill>
                <a:srgbClr val="005C58"/>
              </a:solidFill>
              <a:latin typeface="Lato"/>
              <a:ea typeface="Lato"/>
              <a:cs typeface="Lato"/>
              <a:sym typeface="Lato"/>
            </a:endParaRPr>
          </a:p>
          <a:p>
            <a:pPr marL="0" lvl="0" indent="0" algn="l" rtl="0">
              <a:lnSpc>
                <a:spcPct val="115000"/>
              </a:lnSpc>
              <a:spcBef>
                <a:spcPts val="0"/>
              </a:spcBef>
              <a:spcAft>
                <a:spcPts val="0"/>
              </a:spcAft>
              <a:buNone/>
            </a:pPr>
            <a:r>
              <a:rPr lang="en" sz="1000">
                <a:solidFill>
                  <a:srgbClr val="005C58"/>
                </a:solidFill>
                <a:latin typeface="Lato"/>
                <a:ea typeface="Lato"/>
                <a:cs typeface="Lato"/>
                <a:sym typeface="Lato"/>
              </a:rPr>
              <a:t>Our 2022 Survey would not have been possible without generous in-kind donations provided by partners like Carhartt and The Original Muck Boot!</a:t>
            </a:r>
            <a:endParaRPr sz="1000">
              <a:solidFill>
                <a:srgbClr val="005C5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childTnLst>
                                </p:cTn>
                              </p:par>
                              <p:par>
                                <p:cTn id="8" presetID="10" presetClass="entr" presetSubtype="0"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1000"/>
                                        <p:tgtEl>
                                          <p:spTgt spid="182"/>
                                        </p:tgtEl>
                                      </p:cBhvr>
                                    </p:animEffect>
                                  </p:childTnLst>
                                </p:cTn>
                              </p:par>
                              <p:par>
                                <p:cTn id="11" presetID="10" presetClass="entr" presetSubtype="0" fill="hold" nodeType="withEffect">
                                  <p:stCondLst>
                                    <p:cond delay="0"/>
                                  </p:stCondLst>
                                  <p:childTnLst>
                                    <p:set>
                                      <p:cBhvr>
                                        <p:cTn id="12" dur="1" fill="hold">
                                          <p:stCondLst>
                                            <p:cond delay="0"/>
                                          </p:stCondLst>
                                        </p:cTn>
                                        <p:tgtEl>
                                          <p:spTgt spid="184"/>
                                        </p:tgtEl>
                                        <p:attrNameLst>
                                          <p:attrName>style.visibility</p:attrName>
                                        </p:attrNameLst>
                                      </p:cBhvr>
                                      <p:to>
                                        <p:strVal val="visible"/>
                                      </p:to>
                                    </p:set>
                                    <p:animEffect transition="in" filter="fade">
                                      <p:cBhvr>
                                        <p:cTn id="13"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7"/>
          <p:cNvPicPr preferRelativeResize="0"/>
          <p:nvPr/>
        </p:nvPicPr>
        <p:blipFill rotWithShape="1">
          <a:blip r:embed="rId3">
            <a:alphaModFix amt="88000"/>
          </a:blip>
          <a:srcRect l="35254" t="36799" b="8642"/>
          <a:stretch/>
        </p:blipFill>
        <p:spPr>
          <a:xfrm>
            <a:off x="-12300" y="0"/>
            <a:ext cx="9168625" cy="5149524"/>
          </a:xfrm>
          <a:prstGeom prst="rect">
            <a:avLst/>
          </a:prstGeom>
          <a:noFill/>
          <a:ln>
            <a:noFill/>
          </a:ln>
        </p:spPr>
      </p:pic>
      <p:sp>
        <p:nvSpPr>
          <p:cNvPr id="190" name="Google Shape;190;p27"/>
          <p:cNvSpPr txBox="1"/>
          <p:nvPr/>
        </p:nvSpPr>
        <p:spPr>
          <a:xfrm>
            <a:off x="3145499" y="3118100"/>
            <a:ext cx="5405100" cy="959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100" i="1">
                <a:solidFill>
                  <a:srgbClr val="FFFFFF"/>
                </a:solidFill>
                <a:latin typeface="Bebas Neue"/>
                <a:ea typeface="Bebas Neue"/>
                <a:cs typeface="Bebas Neue"/>
                <a:sym typeface="Bebas Neue"/>
              </a:rPr>
              <a:t>Vanessa Garcia POLANCO, polICY DIRECTOR</a:t>
            </a:r>
            <a:endParaRPr sz="2100" i="1">
              <a:solidFill>
                <a:srgbClr val="FFFFFF"/>
              </a:solidFill>
              <a:latin typeface="Bebas Neue"/>
              <a:ea typeface="Bebas Neue"/>
              <a:cs typeface="Bebas Neue"/>
              <a:sym typeface="Bebas Neue"/>
            </a:endParaRPr>
          </a:p>
          <a:p>
            <a:pPr marL="0" lvl="0" indent="0" algn="l" rtl="0">
              <a:spcBef>
                <a:spcPts val="1000"/>
              </a:spcBef>
              <a:spcAft>
                <a:spcPts val="0"/>
              </a:spcAft>
              <a:buNone/>
            </a:pPr>
            <a:r>
              <a:rPr lang="en" sz="2100" i="1">
                <a:solidFill>
                  <a:srgbClr val="FFFFFF"/>
                </a:solidFill>
                <a:latin typeface="Bebas Neue"/>
                <a:ea typeface="Bebas Neue"/>
                <a:cs typeface="Bebas Neue"/>
                <a:sym typeface="Bebas Neue"/>
              </a:rPr>
              <a:t>VANESSA@YOUNGFARMERS.ORG</a:t>
            </a:r>
            <a:endParaRPr sz="2100" i="1">
              <a:solidFill>
                <a:srgbClr val="FFFFFF"/>
              </a:solidFill>
              <a:latin typeface="Bebas Neue"/>
              <a:ea typeface="Bebas Neue"/>
              <a:cs typeface="Bebas Neue"/>
              <a:sym typeface="Bebas Neue"/>
            </a:endParaRPr>
          </a:p>
        </p:txBody>
      </p:sp>
      <p:sp>
        <p:nvSpPr>
          <p:cNvPr id="191" name="Google Shape;191;p27"/>
          <p:cNvSpPr txBox="1"/>
          <p:nvPr/>
        </p:nvSpPr>
        <p:spPr>
          <a:xfrm>
            <a:off x="3124200" y="1444100"/>
            <a:ext cx="5447700" cy="16740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4300">
                <a:solidFill>
                  <a:srgbClr val="EEEEEE"/>
                </a:solidFill>
                <a:latin typeface="Bebas Neue"/>
                <a:ea typeface="Bebas Neue"/>
                <a:cs typeface="Bebas Neue"/>
                <a:sym typeface="Bebas Neue"/>
              </a:rPr>
              <a:t>Get in touch to learn more about partnering with Young Farmers!</a:t>
            </a:r>
            <a:endParaRPr sz="5600" u="sng">
              <a:solidFill>
                <a:srgbClr val="EEEEEE"/>
              </a:solidFill>
            </a:endParaRPr>
          </a:p>
        </p:txBody>
      </p:sp>
      <p:pic>
        <p:nvPicPr>
          <p:cNvPr id="192" name="Google Shape;192;p27"/>
          <p:cNvPicPr preferRelativeResize="0"/>
          <p:nvPr/>
        </p:nvPicPr>
        <p:blipFill>
          <a:blip r:embed="rId4">
            <a:alphaModFix amt="81000"/>
          </a:blip>
          <a:stretch>
            <a:fillRect/>
          </a:stretch>
        </p:blipFill>
        <p:spPr>
          <a:xfrm>
            <a:off x="731725" y="714375"/>
            <a:ext cx="2392475" cy="3714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455000" y="412300"/>
            <a:ext cx="3993600" cy="755700"/>
          </a:xfrm>
          <a:prstGeom prst="rect">
            <a:avLst/>
          </a:prstGeom>
        </p:spPr>
        <p:txBody>
          <a:bodyPr spcFirstLastPara="1" wrap="square" lIns="91425" tIns="91425" rIns="91425" bIns="91425" anchor="b" anchorCtr="0">
            <a:noAutofit/>
          </a:bodyPr>
          <a:lstStyle/>
          <a:p>
            <a:pPr marL="0" lvl="0" indent="0" algn="l" rtl="0">
              <a:lnSpc>
                <a:spcPct val="75000"/>
              </a:lnSpc>
              <a:spcBef>
                <a:spcPts val="0"/>
              </a:spcBef>
              <a:spcAft>
                <a:spcPts val="0"/>
              </a:spcAft>
              <a:buClr>
                <a:schemeClr val="dk1"/>
              </a:buClr>
              <a:buSzPts val="990"/>
              <a:buFont typeface="Arial"/>
              <a:buNone/>
            </a:pPr>
            <a:r>
              <a:rPr lang="en" sz="5500">
                <a:solidFill>
                  <a:srgbClr val="005C58"/>
                </a:solidFill>
                <a:latin typeface="Bebas Neue"/>
                <a:ea typeface="Bebas Neue"/>
                <a:cs typeface="Bebas Neue"/>
                <a:sym typeface="Bebas Neue"/>
              </a:rPr>
              <a:t>OUR PARTNERS</a:t>
            </a:r>
            <a:endParaRPr sz="5500"/>
          </a:p>
        </p:txBody>
      </p:sp>
      <p:sp>
        <p:nvSpPr>
          <p:cNvPr id="198" name="Google Shape;198;p28"/>
          <p:cNvSpPr txBox="1"/>
          <p:nvPr/>
        </p:nvSpPr>
        <p:spPr>
          <a:xfrm>
            <a:off x="677700" y="1091600"/>
            <a:ext cx="77886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005C58"/>
                </a:solidFill>
                <a:latin typeface="Lato"/>
                <a:ea typeface="Lato"/>
                <a:cs typeface="Lato"/>
                <a:sym typeface="Lato"/>
              </a:rPr>
              <a:t>Young Farmers is supported by companies and brands that invest in a more resilient and equitable future for agriculture. From matching campaigns and sponsorships to deep engagements on critical issues, our partners provide critical support to Young Farmers in ways that align with their corporate values and priorities. Partners include, but are not limited to:</a:t>
            </a:r>
            <a:endParaRPr sz="1000">
              <a:solidFill>
                <a:srgbClr val="005C58"/>
              </a:solidFill>
              <a:latin typeface="Lato"/>
              <a:ea typeface="Lato"/>
              <a:cs typeface="Lato"/>
              <a:sym typeface="Lato"/>
            </a:endParaRPr>
          </a:p>
        </p:txBody>
      </p:sp>
      <p:pic>
        <p:nvPicPr>
          <p:cNvPr id="199" name="Google Shape;199;p28"/>
          <p:cNvPicPr preferRelativeResize="0"/>
          <p:nvPr/>
        </p:nvPicPr>
        <p:blipFill>
          <a:blip r:embed="rId3">
            <a:alphaModFix/>
          </a:blip>
          <a:stretch>
            <a:fillRect/>
          </a:stretch>
        </p:blipFill>
        <p:spPr>
          <a:xfrm>
            <a:off x="1092513" y="1857425"/>
            <a:ext cx="6958986" cy="3242025"/>
          </a:xfrm>
          <a:prstGeom prst="rect">
            <a:avLst/>
          </a:prstGeom>
          <a:noFill/>
          <a:ln>
            <a:noFill/>
          </a:ln>
        </p:spPr>
      </p:pic>
      <p:pic>
        <p:nvPicPr>
          <p:cNvPr id="200" name="Google Shape;200;p28"/>
          <p:cNvPicPr preferRelativeResize="0"/>
          <p:nvPr/>
        </p:nvPicPr>
        <p:blipFill>
          <a:blip r:embed="rId4">
            <a:alphaModFix/>
          </a:blip>
          <a:stretch>
            <a:fillRect/>
          </a:stretch>
        </p:blipFill>
        <p:spPr>
          <a:xfrm>
            <a:off x="8412375" y="3962650"/>
            <a:ext cx="602550" cy="10425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700025" y="417125"/>
            <a:ext cx="7620600" cy="755700"/>
          </a:xfrm>
          <a:prstGeom prst="rect">
            <a:avLst/>
          </a:prstGeom>
        </p:spPr>
        <p:txBody>
          <a:bodyPr spcFirstLastPara="1" wrap="square" lIns="91425" tIns="91425" rIns="91425" bIns="91425" anchor="b" anchorCtr="0">
            <a:noAutofit/>
          </a:bodyPr>
          <a:lstStyle/>
          <a:p>
            <a:pPr marL="0" lvl="0" indent="0" algn="ctr" rtl="0">
              <a:lnSpc>
                <a:spcPct val="75000"/>
              </a:lnSpc>
              <a:spcBef>
                <a:spcPts val="0"/>
              </a:spcBef>
              <a:spcAft>
                <a:spcPts val="0"/>
              </a:spcAft>
              <a:buClr>
                <a:schemeClr val="dk1"/>
              </a:buClr>
              <a:buSzPts val="990"/>
              <a:buFont typeface="Arial"/>
              <a:buNone/>
            </a:pPr>
            <a:r>
              <a:rPr lang="en" sz="5600">
                <a:solidFill>
                  <a:srgbClr val="005C58"/>
                </a:solidFill>
                <a:latin typeface="Bebas Neue"/>
                <a:ea typeface="Bebas Neue"/>
                <a:cs typeface="Bebas Neue"/>
                <a:sym typeface="Bebas Neue"/>
              </a:rPr>
              <a:t>LEVELS OF GENERAL SUPPORT</a:t>
            </a:r>
            <a:endParaRPr sz="5600"/>
          </a:p>
        </p:txBody>
      </p:sp>
      <p:graphicFrame>
        <p:nvGraphicFramePr>
          <p:cNvPr id="206" name="Google Shape;206;p29"/>
          <p:cNvGraphicFramePr/>
          <p:nvPr/>
        </p:nvGraphicFramePr>
        <p:xfrm>
          <a:off x="700075" y="1099663"/>
          <a:ext cx="3000000" cy="3000000"/>
        </p:xfrm>
        <a:graphic>
          <a:graphicData uri="http://schemas.openxmlformats.org/drawingml/2006/table">
            <a:tbl>
              <a:tblPr>
                <a:noFill/>
                <a:tableStyleId>{084FBB96-477B-48CC-B4EA-27C232B64707}</a:tableStyleId>
              </a:tblPr>
              <a:tblGrid>
                <a:gridCol w="1764925">
                  <a:extLst>
                    <a:ext uri="{9D8B030D-6E8A-4147-A177-3AD203B41FA5}">
                      <a16:colId xmlns:a16="http://schemas.microsoft.com/office/drawing/2014/main" val="20000"/>
                    </a:ext>
                  </a:extLst>
                </a:gridCol>
                <a:gridCol w="1143625">
                  <a:extLst>
                    <a:ext uri="{9D8B030D-6E8A-4147-A177-3AD203B41FA5}">
                      <a16:colId xmlns:a16="http://schemas.microsoft.com/office/drawing/2014/main" val="20001"/>
                    </a:ext>
                  </a:extLst>
                </a:gridCol>
                <a:gridCol w="1130950">
                  <a:extLst>
                    <a:ext uri="{9D8B030D-6E8A-4147-A177-3AD203B41FA5}">
                      <a16:colId xmlns:a16="http://schemas.microsoft.com/office/drawing/2014/main" val="20002"/>
                    </a:ext>
                  </a:extLst>
                </a:gridCol>
                <a:gridCol w="1163050">
                  <a:extLst>
                    <a:ext uri="{9D8B030D-6E8A-4147-A177-3AD203B41FA5}">
                      <a16:colId xmlns:a16="http://schemas.microsoft.com/office/drawing/2014/main" val="20003"/>
                    </a:ext>
                  </a:extLst>
                </a:gridCol>
                <a:gridCol w="1194925">
                  <a:extLst>
                    <a:ext uri="{9D8B030D-6E8A-4147-A177-3AD203B41FA5}">
                      <a16:colId xmlns:a16="http://schemas.microsoft.com/office/drawing/2014/main" val="20004"/>
                    </a:ext>
                  </a:extLst>
                </a:gridCol>
                <a:gridCol w="1223025">
                  <a:extLst>
                    <a:ext uri="{9D8B030D-6E8A-4147-A177-3AD203B41FA5}">
                      <a16:colId xmlns:a16="http://schemas.microsoft.com/office/drawing/2014/main" val="20005"/>
                    </a:ext>
                  </a:extLst>
                </a:gridCol>
              </a:tblGrid>
              <a:tr h="650175">
                <a:tc>
                  <a:txBody>
                    <a:bodyPr/>
                    <a:lstStyle/>
                    <a:p>
                      <a:pPr marL="0" lvl="0" indent="0" algn="ctr" rtl="0">
                        <a:spcBef>
                          <a:spcPts val="0"/>
                        </a:spcBef>
                        <a:spcAft>
                          <a:spcPts val="0"/>
                        </a:spcAft>
                        <a:buNone/>
                      </a:pPr>
                      <a:r>
                        <a:rPr lang="en" sz="2700">
                          <a:solidFill>
                            <a:schemeClr val="lt1"/>
                          </a:solidFill>
                          <a:latin typeface="Bebas Neue"/>
                          <a:ea typeface="Bebas Neue"/>
                          <a:cs typeface="Bebas Neue"/>
                          <a:sym typeface="Bebas Neue"/>
                        </a:rPr>
                        <a:t>BENEFITS</a:t>
                      </a:r>
                      <a:endParaRPr sz="2700">
                        <a:solidFill>
                          <a:schemeClr val="lt1"/>
                        </a:solidFill>
                        <a:latin typeface="Bebas Neue"/>
                        <a:ea typeface="Bebas Neue"/>
                        <a:cs typeface="Bebas Neue"/>
                        <a:sym typeface="Bebas Neue"/>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C58"/>
                    </a:solidFill>
                  </a:tcPr>
                </a:tc>
                <a:tc>
                  <a:txBody>
                    <a:bodyPr/>
                    <a:lstStyle/>
                    <a:p>
                      <a:pPr marL="0" lvl="0" indent="0" algn="ctr" rtl="0">
                        <a:spcBef>
                          <a:spcPts val="0"/>
                        </a:spcBef>
                        <a:spcAft>
                          <a:spcPts val="0"/>
                        </a:spcAft>
                        <a:buNone/>
                      </a:pPr>
                      <a:r>
                        <a:rPr lang="en">
                          <a:solidFill>
                            <a:schemeClr val="lt1"/>
                          </a:solidFill>
                          <a:latin typeface="Bebas Neue"/>
                          <a:ea typeface="Bebas Neue"/>
                          <a:cs typeface="Bebas Neue"/>
                          <a:sym typeface="Bebas Neue"/>
                        </a:rPr>
                        <a:t>SEED-SOWER</a:t>
                      </a:r>
                      <a:endParaRPr>
                        <a:solidFill>
                          <a:schemeClr val="lt1"/>
                        </a:solidFill>
                        <a:latin typeface="Bebas Neue"/>
                        <a:ea typeface="Bebas Neue"/>
                        <a:cs typeface="Bebas Neue"/>
                        <a:sym typeface="Bebas Neue"/>
                      </a:endParaRPr>
                    </a:p>
                    <a:p>
                      <a:pPr marL="0" lvl="0" indent="0" algn="ctr" rtl="0">
                        <a:spcBef>
                          <a:spcPts val="0"/>
                        </a:spcBef>
                        <a:spcAft>
                          <a:spcPts val="0"/>
                        </a:spcAft>
                        <a:buNone/>
                      </a:pPr>
                      <a:r>
                        <a:rPr lang="en">
                          <a:solidFill>
                            <a:srgbClr val="F3C43C"/>
                          </a:solidFill>
                          <a:latin typeface="Bebas Neue"/>
                          <a:ea typeface="Bebas Neue"/>
                          <a:cs typeface="Bebas Neue"/>
                          <a:sym typeface="Bebas Neue"/>
                        </a:rPr>
                        <a:t>$5,000</a:t>
                      </a:r>
                      <a:endParaRPr>
                        <a:solidFill>
                          <a:srgbClr val="F3C43C"/>
                        </a:solidFill>
                        <a:latin typeface="Bebas Neue"/>
                        <a:ea typeface="Bebas Neue"/>
                        <a:cs typeface="Bebas Neue"/>
                        <a:sym typeface="Bebas Neue"/>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C58"/>
                    </a:solidFill>
                  </a:tcPr>
                </a:tc>
                <a:tc>
                  <a:txBody>
                    <a:bodyPr/>
                    <a:lstStyle/>
                    <a:p>
                      <a:pPr marL="0" lvl="0" indent="0" algn="ctr" rtl="0">
                        <a:spcBef>
                          <a:spcPts val="0"/>
                        </a:spcBef>
                        <a:spcAft>
                          <a:spcPts val="0"/>
                        </a:spcAft>
                        <a:buNone/>
                      </a:pPr>
                      <a:r>
                        <a:rPr lang="en">
                          <a:solidFill>
                            <a:schemeClr val="lt1"/>
                          </a:solidFill>
                          <a:latin typeface="Bebas Neue"/>
                          <a:ea typeface="Bebas Neue"/>
                          <a:cs typeface="Bebas Neue"/>
                          <a:sym typeface="Bebas Neue"/>
                        </a:rPr>
                        <a:t>CULTIVATOR</a:t>
                      </a:r>
                      <a:endParaRPr>
                        <a:solidFill>
                          <a:schemeClr val="lt1"/>
                        </a:solidFill>
                        <a:latin typeface="Bebas Neue"/>
                        <a:ea typeface="Bebas Neue"/>
                        <a:cs typeface="Bebas Neue"/>
                        <a:sym typeface="Bebas Neue"/>
                      </a:endParaRPr>
                    </a:p>
                    <a:p>
                      <a:pPr marL="0" lvl="0" indent="0" algn="ctr" rtl="0">
                        <a:spcBef>
                          <a:spcPts val="0"/>
                        </a:spcBef>
                        <a:spcAft>
                          <a:spcPts val="0"/>
                        </a:spcAft>
                        <a:buNone/>
                      </a:pPr>
                      <a:r>
                        <a:rPr lang="en">
                          <a:solidFill>
                            <a:srgbClr val="F3C43C"/>
                          </a:solidFill>
                          <a:latin typeface="Bebas Neue"/>
                          <a:ea typeface="Bebas Neue"/>
                          <a:cs typeface="Bebas Neue"/>
                          <a:sym typeface="Bebas Neue"/>
                        </a:rPr>
                        <a:t>$10,000</a:t>
                      </a:r>
                      <a:endParaRPr>
                        <a:solidFill>
                          <a:srgbClr val="F3C43C"/>
                        </a:solidFill>
                        <a:latin typeface="Bebas Neue"/>
                        <a:ea typeface="Bebas Neue"/>
                        <a:cs typeface="Bebas Neue"/>
                        <a:sym typeface="Bebas Neue"/>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C58"/>
                    </a:solidFill>
                  </a:tcPr>
                </a:tc>
                <a:tc>
                  <a:txBody>
                    <a:bodyPr/>
                    <a:lstStyle/>
                    <a:p>
                      <a:pPr marL="0" lvl="0" indent="0" algn="ctr" rtl="0">
                        <a:spcBef>
                          <a:spcPts val="0"/>
                        </a:spcBef>
                        <a:spcAft>
                          <a:spcPts val="0"/>
                        </a:spcAft>
                        <a:buNone/>
                      </a:pPr>
                      <a:r>
                        <a:rPr lang="en">
                          <a:solidFill>
                            <a:schemeClr val="lt1"/>
                          </a:solidFill>
                          <a:latin typeface="Bebas Neue"/>
                          <a:ea typeface="Bebas Neue"/>
                          <a:cs typeface="Bebas Neue"/>
                          <a:sym typeface="Bebas Neue"/>
                        </a:rPr>
                        <a:t>HARVESTER</a:t>
                      </a:r>
                      <a:endParaRPr>
                        <a:solidFill>
                          <a:schemeClr val="lt1"/>
                        </a:solidFill>
                        <a:latin typeface="Bebas Neue"/>
                        <a:ea typeface="Bebas Neue"/>
                        <a:cs typeface="Bebas Neue"/>
                        <a:sym typeface="Bebas Neue"/>
                      </a:endParaRPr>
                    </a:p>
                    <a:p>
                      <a:pPr marL="0" lvl="0" indent="0" algn="ctr" rtl="0">
                        <a:spcBef>
                          <a:spcPts val="0"/>
                        </a:spcBef>
                        <a:spcAft>
                          <a:spcPts val="0"/>
                        </a:spcAft>
                        <a:buNone/>
                      </a:pPr>
                      <a:r>
                        <a:rPr lang="en">
                          <a:solidFill>
                            <a:srgbClr val="F3C43C"/>
                          </a:solidFill>
                          <a:latin typeface="Bebas Neue"/>
                          <a:ea typeface="Bebas Neue"/>
                          <a:cs typeface="Bebas Neue"/>
                          <a:sym typeface="Bebas Neue"/>
                        </a:rPr>
                        <a:t>$25,000</a:t>
                      </a:r>
                      <a:endParaRPr>
                        <a:solidFill>
                          <a:srgbClr val="F3C43C"/>
                        </a:solidFill>
                        <a:latin typeface="Bebas Neue"/>
                        <a:ea typeface="Bebas Neue"/>
                        <a:cs typeface="Bebas Neue"/>
                        <a:sym typeface="Bebas Neue"/>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C58"/>
                    </a:solidFill>
                  </a:tcPr>
                </a:tc>
                <a:tc>
                  <a:txBody>
                    <a:bodyPr/>
                    <a:lstStyle/>
                    <a:p>
                      <a:pPr marL="0" lvl="0" indent="0" algn="ctr" rtl="0">
                        <a:spcBef>
                          <a:spcPts val="0"/>
                        </a:spcBef>
                        <a:spcAft>
                          <a:spcPts val="0"/>
                        </a:spcAft>
                        <a:buNone/>
                      </a:pPr>
                      <a:r>
                        <a:rPr lang="en">
                          <a:solidFill>
                            <a:schemeClr val="lt1"/>
                          </a:solidFill>
                          <a:latin typeface="Bebas Neue"/>
                          <a:ea typeface="Bebas Neue"/>
                          <a:cs typeface="Bebas Neue"/>
                          <a:sym typeface="Bebas Neue"/>
                        </a:rPr>
                        <a:t>SHEPHERD</a:t>
                      </a:r>
                      <a:endParaRPr>
                        <a:solidFill>
                          <a:schemeClr val="lt1"/>
                        </a:solidFill>
                        <a:latin typeface="Bebas Neue"/>
                        <a:ea typeface="Bebas Neue"/>
                        <a:cs typeface="Bebas Neue"/>
                        <a:sym typeface="Bebas Neue"/>
                      </a:endParaRPr>
                    </a:p>
                    <a:p>
                      <a:pPr marL="0" lvl="0" indent="0" algn="ctr" rtl="0">
                        <a:spcBef>
                          <a:spcPts val="0"/>
                        </a:spcBef>
                        <a:spcAft>
                          <a:spcPts val="0"/>
                        </a:spcAft>
                        <a:buNone/>
                      </a:pPr>
                      <a:r>
                        <a:rPr lang="en">
                          <a:solidFill>
                            <a:srgbClr val="F3C43C"/>
                          </a:solidFill>
                          <a:latin typeface="Bebas Neue"/>
                          <a:ea typeface="Bebas Neue"/>
                          <a:cs typeface="Bebas Neue"/>
                          <a:sym typeface="Bebas Neue"/>
                        </a:rPr>
                        <a:t>$50,000</a:t>
                      </a:r>
                      <a:endParaRPr>
                        <a:solidFill>
                          <a:srgbClr val="F3C43C"/>
                        </a:solidFill>
                        <a:latin typeface="Bebas Neue"/>
                        <a:ea typeface="Bebas Neue"/>
                        <a:cs typeface="Bebas Neue"/>
                        <a:sym typeface="Bebas Neue"/>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C58"/>
                    </a:solidFill>
                  </a:tcPr>
                </a:tc>
                <a:tc>
                  <a:txBody>
                    <a:bodyPr/>
                    <a:lstStyle/>
                    <a:p>
                      <a:pPr marL="0" lvl="0" indent="0" algn="ctr" rtl="0">
                        <a:spcBef>
                          <a:spcPts val="0"/>
                        </a:spcBef>
                        <a:spcAft>
                          <a:spcPts val="0"/>
                        </a:spcAft>
                        <a:buNone/>
                      </a:pPr>
                      <a:r>
                        <a:rPr lang="en">
                          <a:solidFill>
                            <a:schemeClr val="lt1"/>
                          </a:solidFill>
                          <a:latin typeface="Bebas Neue"/>
                          <a:ea typeface="Bebas Neue"/>
                          <a:cs typeface="Bebas Neue"/>
                          <a:sym typeface="Bebas Neue"/>
                        </a:rPr>
                        <a:t>Barn-raiser</a:t>
                      </a:r>
                      <a:endParaRPr>
                        <a:solidFill>
                          <a:schemeClr val="lt1"/>
                        </a:solidFill>
                        <a:latin typeface="Bebas Neue"/>
                        <a:ea typeface="Bebas Neue"/>
                        <a:cs typeface="Bebas Neue"/>
                        <a:sym typeface="Bebas Neue"/>
                      </a:endParaRPr>
                    </a:p>
                    <a:p>
                      <a:pPr marL="0" lvl="0" indent="0" algn="ctr" rtl="0">
                        <a:spcBef>
                          <a:spcPts val="0"/>
                        </a:spcBef>
                        <a:spcAft>
                          <a:spcPts val="0"/>
                        </a:spcAft>
                        <a:buNone/>
                      </a:pPr>
                      <a:r>
                        <a:rPr lang="en">
                          <a:solidFill>
                            <a:srgbClr val="F3C43C"/>
                          </a:solidFill>
                          <a:latin typeface="Bebas Neue"/>
                          <a:ea typeface="Bebas Neue"/>
                          <a:cs typeface="Bebas Neue"/>
                          <a:sym typeface="Bebas Neue"/>
                        </a:rPr>
                        <a:t>$100,000</a:t>
                      </a:r>
                      <a:endParaRPr>
                        <a:solidFill>
                          <a:srgbClr val="F3C43C"/>
                        </a:solidFill>
                        <a:latin typeface="Bebas Neue"/>
                        <a:ea typeface="Bebas Neue"/>
                        <a:cs typeface="Bebas Neue"/>
                        <a:sym typeface="Bebas Neue"/>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C58"/>
                    </a:solidFill>
                  </a:tcPr>
                </a:tc>
                <a:extLst>
                  <a:ext uri="{0D108BD9-81ED-4DB2-BD59-A6C34878D82A}">
                    <a16:rowId xmlns:a16="http://schemas.microsoft.com/office/drawing/2014/main" val="10000"/>
                  </a:ext>
                </a:extLst>
              </a:tr>
              <a:tr h="487625">
                <a:tc>
                  <a:txBody>
                    <a:bodyPr/>
                    <a:lstStyle/>
                    <a:p>
                      <a:pPr marL="0" lvl="0" indent="0" algn="ctr" rtl="0">
                        <a:lnSpc>
                          <a:spcPct val="100000"/>
                        </a:lnSpc>
                        <a:spcBef>
                          <a:spcPts val="0"/>
                        </a:spcBef>
                        <a:spcAft>
                          <a:spcPts val="0"/>
                        </a:spcAft>
                        <a:buNone/>
                      </a:pPr>
                      <a:r>
                        <a:rPr lang="en" sz="1000" b="1">
                          <a:solidFill>
                            <a:srgbClr val="005C58"/>
                          </a:solidFill>
                          <a:latin typeface="Lato"/>
                          <a:ea typeface="Lato"/>
                          <a:cs typeface="Lato"/>
                          <a:sym typeface="Lato"/>
                        </a:rPr>
                        <a:t>Name and logo  on YF Website - 1 yr</a:t>
                      </a:r>
                      <a:endParaRPr sz="1000" b="1">
                        <a:solidFill>
                          <a:srgbClr val="005C58"/>
                        </a:solidFill>
                        <a:latin typeface="Lato"/>
                        <a:ea typeface="Lato"/>
                        <a:cs typeface="Lato"/>
                        <a:sym typeface="La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extLst>
                  <a:ext uri="{0D108BD9-81ED-4DB2-BD59-A6C34878D82A}">
                    <a16:rowId xmlns:a16="http://schemas.microsoft.com/office/drawing/2014/main" val="10001"/>
                  </a:ext>
                </a:extLst>
              </a:tr>
              <a:tr h="487625">
                <a:tc>
                  <a:txBody>
                    <a:bodyPr/>
                    <a:lstStyle/>
                    <a:p>
                      <a:pPr marL="0" lvl="0" indent="0" algn="ctr" rtl="0">
                        <a:lnSpc>
                          <a:spcPct val="100000"/>
                        </a:lnSpc>
                        <a:spcBef>
                          <a:spcPts val="0"/>
                        </a:spcBef>
                        <a:spcAft>
                          <a:spcPts val="0"/>
                        </a:spcAft>
                        <a:buClr>
                          <a:schemeClr val="dk1"/>
                        </a:buClr>
                        <a:buSzPts val="1100"/>
                        <a:buFont typeface="Arial"/>
                        <a:buNone/>
                      </a:pPr>
                      <a:r>
                        <a:rPr lang="en" sz="1000" b="1">
                          <a:solidFill>
                            <a:srgbClr val="005C58"/>
                          </a:solidFill>
                          <a:latin typeface="Lato"/>
                          <a:ea typeface="Lato"/>
                          <a:cs typeface="Lato"/>
                          <a:sym typeface="Lato"/>
                        </a:rPr>
                        <a:t>Network-wide</a:t>
                      </a:r>
                      <a:endParaRPr sz="1000" b="1">
                        <a:solidFill>
                          <a:srgbClr val="005C58"/>
                        </a:solidFill>
                        <a:latin typeface="Lato"/>
                        <a:ea typeface="Lato"/>
                        <a:cs typeface="Lato"/>
                        <a:sym typeface="Lato"/>
                      </a:endParaRPr>
                    </a:p>
                    <a:p>
                      <a:pPr marL="0" lvl="0" indent="0" algn="ctr" rtl="0">
                        <a:lnSpc>
                          <a:spcPct val="100000"/>
                        </a:lnSpc>
                        <a:spcBef>
                          <a:spcPts val="0"/>
                        </a:spcBef>
                        <a:spcAft>
                          <a:spcPts val="0"/>
                        </a:spcAft>
                        <a:buNone/>
                      </a:pPr>
                      <a:r>
                        <a:rPr lang="en" sz="1000" b="1">
                          <a:solidFill>
                            <a:srgbClr val="005C58"/>
                          </a:solidFill>
                          <a:latin typeface="Lato"/>
                          <a:ea typeface="Lato"/>
                          <a:cs typeface="Lato"/>
                          <a:sym typeface="Lato"/>
                        </a:rPr>
                        <a:t>newsletter story</a:t>
                      </a:r>
                      <a:endParaRPr sz="1000" b="1">
                        <a:solidFill>
                          <a:srgbClr val="005C58"/>
                        </a:solidFill>
                        <a:latin typeface="Lato"/>
                        <a:ea typeface="Lato"/>
                        <a:cs typeface="Lato"/>
                        <a:sym typeface="La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extLst>
                  <a:ext uri="{0D108BD9-81ED-4DB2-BD59-A6C34878D82A}">
                    <a16:rowId xmlns:a16="http://schemas.microsoft.com/office/drawing/2014/main" val="10002"/>
                  </a:ext>
                </a:extLst>
              </a:tr>
              <a:tr h="487625">
                <a:tc>
                  <a:txBody>
                    <a:bodyPr/>
                    <a:lstStyle/>
                    <a:p>
                      <a:pPr marL="0" lvl="0" indent="0" algn="ctr" rtl="0">
                        <a:lnSpc>
                          <a:spcPct val="100000"/>
                        </a:lnSpc>
                        <a:spcBef>
                          <a:spcPts val="0"/>
                        </a:spcBef>
                        <a:spcAft>
                          <a:spcPts val="0"/>
                        </a:spcAft>
                        <a:buClr>
                          <a:schemeClr val="dk1"/>
                        </a:buClr>
                        <a:buSzPts val="1100"/>
                        <a:buFont typeface="Arial"/>
                        <a:buNone/>
                      </a:pPr>
                      <a:r>
                        <a:rPr lang="en" sz="1000" b="1">
                          <a:solidFill>
                            <a:srgbClr val="005C58"/>
                          </a:solidFill>
                          <a:latin typeface="Lato"/>
                          <a:ea typeface="Lato"/>
                          <a:cs typeface="Lato"/>
                          <a:sym typeface="Lato"/>
                        </a:rPr>
                        <a:t>Social media cross-</a:t>
                      </a:r>
                      <a:endParaRPr sz="1000" b="1">
                        <a:solidFill>
                          <a:srgbClr val="005C58"/>
                        </a:solidFill>
                        <a:latin typeface="Lato"/>
                        <a:ea typeface="Lato"/>
                        <a:cs typeface="Lato"/>
                        <a:sym typeface="Lato"/>
                      </a:endParaRPr>
                    </a:p>
                    <a:p>
                      <a:pPr marL="0" lvl="0" indent="0" algn="ctr" rtl="0">
                        <a:lnSpc>
                          <a:spcPct val="100000"/>
                        </a:lnSpc>
                        <a:spcBef>
                          <a:spcPts val="0"/>
                        </a:spcBef>
                        <a:spcAft>
                          <a:spcPts val="0"/>
                        </a:spcAft>
                        <a:buNone/>
                      </a:pPr>
                      <a:r>
                        <a:rPr lang="en" sz="1000" b="1">
                          <a:solidFill>
                            <a:srgbClr val="005C58"/>
                          </a:solidFill>
                          <a:latin typeface="Lato"/>
                          <a:ea typeface="Lato"/>
                          <a:cs typeface="Lato"/>
                          <a:sym typeface="Lato"/>
                        </a:rPr>
                        <a:t>Promotional campaign</a:t>
                      </a:r>
                      <a:endParaRPr sz="1000" b="1">
                        <a:solidFill>
                          <a:srgbClr val="005C58"/>
                        </a:solidFill>
                        <a:latin typeface="Lato"/>
                        <a:ea typeface="Lato"/>
                        <a:cs typeface="Lato"/>
                        <a:sym typeface="La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extLst>
                  <a:ext uri="{0D108BD9-81ED-4DB2-BD59-A6C34878D82A}">
                    <a16:rowId xmlns:a16="http://schemas.microsoft.com/office/drawing/2014/main" val="10003"/>
                  </a:ext>
                </a:extLst>
              </a:tr>
              <a:tr h="633900">
                <a:tc>
                  <a:txBody>
                    <a:bodyPr/>
                    <a:lstStyle/>
                    <a:p>
                      <a:pPr marL="0" lvl="0" indent="0" algn="ctr" rtl="0">
                        <a:lnSpc>
                          <a:spcPct val="100000"/>
                        </a:lnSpc>
                        <a:spcBef>
                          <a:spcPts val="0"/>
                        </a:spcBef>
                        <a:spcAft>
                          <a:spcPts val="0"/>
                        </a:spcAft>
                        <a:buClr>
                          <a:schemeClr val="dk1"/>
                        </a:buClr>
                        <a:buSzPts val="1100"/>
                        <a:buFont typeface="Arial"/>
                        <a:buNone/>
                      </a:pPr>
                      <a:r>
                        <a:rPr lang="en" sz="1000" b="1">
                          <a:solidFill>
                            <a:srgbClr val="005C58"/>
                          </a:solidFill>
                          <a:latin typeface="Lato"/>
                          <a:ea typeface="Lato"/>
                          <a:cs typeface="Lato"/>
                          <a:sym typeface="Lato"/>
                        </a:rPr>
                        <a:t>Title sponsorship of </a:t>
                      </a:r>
                      <a:endParaRPr sz="1000" b="1">
                        <a:solidFill>
                          <a:srgbClr val="005C58"/>
                        </a:solidFill>
                        <a:latin typeface="Lato"/>
                        <a:ea typeface="Lato"/>
                        <a:cs typeface="Lato"/>
                        <a:sym typeface="Lato"/>
                      </a:endParaRPr>
                    </a:p>
                    <a:p>
                      <a:pPr marL="0" lvl="0" indent="0" algn="ctr" rtl="0">
                        <a:lnSpc>
                          <a:spcPct val="100000"/>
                        </a:lnSpc>
                        <a:spcBef>
                          <a:spcPts val="0"/>
                        </a:spcBef>
                        <a:spcAft>
                          <a:spcPts val="0"/>
                        </a:spcAft>
                        <a:buNone/>
                      </a:pPr>
                      <a:r>
                        <a:rPr lang="en" sz="1000" b="1">
                          <a:solidFill>
                            <a:srgbClr val="005C58"/>
                          </a:solidFill>
                          <a:latin typeface="Lato"/>
                          <a:ea typeface="Lato"/>
                          <a:cs typeface="Lato"/>
                          <a:sym typeface="Lato"/>
                        </a:rPr>
                        <a:t>National Leadership Convergence</a:t>
                      </a:r>
                      <a:endParaRPr sz="1000" b="1">
                        <a:solidFill>
                          <a:srgbClr val="005C58"/>
                        </a:solidFill>
                        <a:latin typeface="Lato"/>
                        <a:ea typeface="Lato"/>
                        <a:cs typeface="Lato"/>
                        <a:sym typeface="La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extLst>
                  <a:ext uri="{0D108BD9-81ED-4DB2-BD59-A6C34878D82A}">
                    <a16:rowId xmlns:a16="http://schemas.microsoft.com/office/drawing/2014/main" val="10004"/>
                  </a:ext>
                </a:extLst>
              </a:tr>
              <a:tr h="780200">
                <a:tc>
                  <a:txBody>
                    <a:bodyPr/>
                    <a:lstStyle/>
                    <a:p>
                      <a:pPr marL="0" lvl="0" indent="0" algn="ctr" rtl="0">
                        <a:lnSpc>
                          <a:spcPct val="100000"/>
                        </a:lnSpc>
                        <a:spcBef>
                          <a:spcPts val="0"/>
                        </a:spcBef>
                        <a:spcAft>
                          <a:spcPts val="0"/>
                        </a:spcAft>
                        <a:buClr>
                          <a:schemeClr val="dk1"/>
                        </a:buClr>
                        <a:buSzPts val="1100"/>
                        <a:buFont typeface="Arial"/>
                        <a:buNone/>
                      </a:pPr>
                      <a:r>
                        <a:rPr lang="en" sz="1000" b="1">
                          <a:solidFill>
                            <a:srgbClr val="005C58"/>
                          </a:solidFill>
                          <a:latin typeface="Lato"/>
                          <a:ea typeface="Lato"/>
                          <a:cs typeface="Lato"/>
                          <a:sym typeface="Lato"/>
                        </a:rPr>
                        <a:t>Cause-marketing </a:t>
                      </a:r>
                      <a:endParaRPr sz="1000" b="1">
                        <a:solidFill>
                          <a:srgbClr val="005C58"/>
                        </a:solidFill>
                        <a:latin typeface="Lato"/>
                        <a:ea typeface="Lato"/>
                        <a:cs typeface="Lato"/>
                        <a:sym typeface="Lato"/>
                      </a:endParaRPr>
                    </a:p>
                    <a:p>
                      <a:pPr marL="0" lvl="0" indent="0" algn="ctr" rtl="0">
                        <a:lnSpc>
                          <a:spcPct val="100000"/>
                        </a:lnSpc>
                        <a:spcBef>
                          <a:spcPts val="0"/>
                        </a:spcBef>
                        <a:spcAft>
                          <a:spcPts val="0"/>
                        </a:spcAft>
                        <a:buClr>
                          <a:schemeClr val="dk1"/>
                        </a:buClr>
                        <a:buSzPts val="1100"/>
                        <a:buFont typeface="Arial"/>
                        <a:buNone/>
                      </a:pPr>
                      <a:r>
                        <a:rPr lang="en" sz="1000" b="1">
                          <a:solidFill>
                            <a:srgbClr val="005C58"/>
                          </a:solidFill>
                          <a:latin typeface="Lato"/>
                          <a:ea typeface="Lato"/>
                          <a:cs typeface="Lato"/>
                          <a:sym typeface="Lato"/>
                        </a:rPr>
                        <a:t>partnership with Young </a:t>
                      </a:r>
                      <a:endParaRPr sz="1000" b="1">
                        <a:solidFill>
                          <a:srgbClr val="005C58"/>
                        </a:solidFill>
                        <a:latin typeface="Lato"/>
                        <a:ea typeface="Lato"/>
                        <a:cs typeface="Lato"/>
                        <a:sym typeface="Lato"/>
                      </a:endParaRPr>
                    </a:p>
                    <a:p>
                      <a:pPr marL="0" lvl="0" indent="0" algn="ctr" rtl="0">
                        <a:lnSpc>
                          <a:spcPct val="100000"/>
                        </a:lnSpc>
                        <a:spcBef>
                          <a:spcPts val="0"/>
                        </a:spcBef>
                        <a:spcAft>
                          <a:spcPts val="0"/>
                        </a:spcAft>
                        <a:buNone/>
                      </a:pPr>
                      <a:r>
                        <a:rPr lang="en" sz="1000" b="1">
                          <a:solidFill>
                            <a:srgbClr val="005C58"/>
                          </a:solidFill>
                          <a:latin typeface="Lato"/>
                          <a:ea typeface="Lato"/>
                          <a:cs typeface="Lato"/>
                          <a:sym typeface="Lato"/>
                        </a:rPr>
                        <a:t>Farmers logo on product</a:t>
                      </a:r>
                      <a:endParaRPr sz="1000" b="1">
                        <a:solidFill>
                          <a:srgbClr val="005C58"/>
                        </a:solidFill>
                        <a:latin typeface="Lato"/>
                        <a:ea typeface="Lato"/>
                        <a:cs typeface="Lato"/>
                        <a:sym typeface="La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6DFDE"/>
                    </a:solidFill>
                  </a:tcPr>
                </a:tc>
                <a:extLst>
                  <a:ext uri="{0D108BD9-81ED-4DB2-BD59-A6C34878D82A}">
                    <a16:rowId xmlns:a16="http://schemas.microsoft.com/office/drawing/2014/main" val="10005"/>
                  </a:ext>
                </a:extLst>
              </a:tr>
            </a:tbl>
          </a:graphicData>
        </a:graphic>
      </p:graphicFrame>
      <p:pic>
        <p:nvPicPr>
          <p:cNvPr id="207" name="Google Shape;207;p29"/>
          <p:cNvPicPr preferRelativeResize="0"/>
          <p:nvPr/>
        </p:nvPicPr>
        <p:blipFill>
          <a:blip r:embed="rId3">
            <a:alphaModFix/>
          </a:blip>
          <a:stretch>
            <a:fillRect/>
          </a:stretch>
        </p:blipFill>
        <p:spPr>
          <a:xfrm>
            <a:off x="2801900" y="1749850"/>
            <a:ext cx="478249" cy="478249"/>
          </a:xfrm>
          <a:prstGeom prst="rect">
            <a:avLst/>
          </a:prstGeom>
          <a:noFill/>
          <a:ln>
            <a:noFill/>
          </a:ln>
        </p:spPr>
      </p:pic>
      <p:pic>
        <p:nvPicPr>
          <p:cNvPr id="208" name="Google Shape;208;p29"/>
          <p:cNvPicPr preferRelativeResize="0"/>
          <p:nvPr/>
        </p:nvPicPr>
        <p:blipFill>
          <a:blip r:embed="rId3">
            <a:alphaModFix/>
          </a:blip>
          <a:stretch>
            <a:fillRect/>
          </a:stretch>
        </p:blipFill>
        <p:spPr>
          <a:xfrm>
            <a:off x="3923325" y="1749850"/>
            <a:ext cx="478249" cy="478249"/>
          </a:xfrm>
          <a:prstGeom prst="rect">
            <a:avLst/>
          </a:prstGeom>
          <a:noFill/>
          <a:ln>
            <a:noFill/>
          </a:ln>
        </p:spPr>
      </p:pic>
      <p:pic>
        <p:nvPicPr>
          <p:cNvPr id="209" name="Google Shape;209;p29"/>
          <p:cNvPicPr preferRelativeResize="0"/>
          <p:nvPr/>
        </p:nvPicPr>
        <p:blipFill>
          <a:blip r:embed="rId3">
            <a:alphaModFix/>
          </a:blip>
          <a:stretch>
            <a:fillRect/>
          </a:stretch>
        </p:blipFill>
        <p:spPr>
          <a:xfrm>
            <a:off x="3923325" y="2237500"/>
            <a:ext cx="478249" cy="478249"/>
          </a:xfrm>
          <a:prstGeom prst="rect">
            <a:avLst/>
          </a:prstGeom>
          <a:noFill/>
          <a:ln>
            <a:noFill/>
          </a:ln>
        </p:spPr>
      </p:pic>
      <p:pic>
        <p:nvPicPr>
          <p:cNvPr id="210" name="Google Shape;210;p29"/>
          <p:cNvPicPr preferRelativeResize="0"/>
          <p:nvPr/>
        </p:nvPicPr>
        <p:blipFill>
          <a:blip r:embed="rId3">
            <a:alphaModFix/>
          </a:blip>
          <a:stretch>
            <a:fillRect/>
          </a:stretch>
        </p:blipFill>
        <p:spPr>
          <a:xfrm>
            <a:off x="5088775" y="1749850"/>
            <a:ext cx="478249" cy="478249"/>
          </a:xfrm>
          <a:prstGeom prst="rect">
            <a:avLst/>
          </a:prstGeom>
          <a:noFill/>
          <a:ln>
            <a:noFill/>
          </a:ln>
        </p:spPr>
      </p:pic>
      <p:pic>
        <p:nvPicPr>
          <p:cNvPr id="211" name="Google Shape;211;p29"/>
          <p:cNvPicPr preferRelativeResize="0"/>
          <p:nvPr/>
        </p:nvPicPr>
        <p:blipFill>
          <a:blip r:embed="rId3">
            <a:alphaModFix/>
          </a:blip>
          <a:stretch>
            <a:fillRect/>
          </a:stretch>
        </p:blipFill>
        <p:spPr>
          <a:xfrm>
            <a:off x="5088775" y="2237500"/>
            <a:ext cx="478249" cy="478249"/>
          </a:xfrm>
          <a:prstGeom prst="rect">
            <a:avLst/>
          </a:prstGeom>
          <a:noFill/>
          <a:ln>
            <a:noFill/>
          </a:ln>
        </p:spPr>
      </p:pic>
      <p:pic>
        <p:nvPicPr>
          <p:cNvPr id="212" name="Google Shape;212;p29"/>
          <p:cNvPicPr preferRelativeResize="0"/>
          <p:nvPr/>
        </p:nvPicPr>
        <p:blipFill>
          <a:blip r:embed="rId3">
            <a:alphaModFix/>
          </a:blip>
          <a:stretch>
            <a:fillRect/>
          </a:stretch>
        </p:blipFill>
        <p:spPr>
          <a:xfrm>
            <a:off x="5088775" y="2715750"/>
            <a:ext cx="478249" cy="478249"/>
          </a:xfrm>
          <a:prstGeom prst="rect">
            <a:avLst/>
          </a:prstGeom>
          <a:noFill/>
          <a:ln>
            <a:noFill/>
          </a:ln>
        </p:spPr>
      </p:pic>
      <p:pic>
        <p:nvPicPr>
          <p:cNvPr id="213" name="Google Shape;213;p29"/>
          <p:cNvPicPr preferRelativeResize="0"/>
          <p:nvPr/>
        </p:nvPicPr>
        <p:blipFill>
          <a:blip r:embed="rId3">
            <a:alphaModFix/>
          </a:blip>
          <a:stretch>
            <a:fillRect/>
          </a:stretch>
        </p:blipFill>
        <p:spPr>
          <a:xfrm>
            <a:off x="6254225" y="1749850"/>
            <a:ext cx="478249" cy="478249"/>
          </a:xfrm>
          <a:prstGeom prst="rect">
            <a:avLst/>
          </a:prstGeom>
          <a:noFill/>
          <a:ln>
            <a:noFill/>
          </a:ln>
        </p:spPr>
      </p:pic>
      <p:pic>
        <p:nvPicPr>
          <p:cNvPr id="214" name="Google Shape;214;p29"/>
          <p:cNvPicPr preferRelativeResize="0"/>
          <p:nvPr/>
        </p:nvPicPr>
        <p:blipFill>
          <a:blip r:embed="rId3">
            <a:alphaModFix/>
          </a:blip>
          <a:stretch>
            <a:fillRect/>
          </a:stretch>
        </p:blipFill>
        <p:spPr>
          <a:xfrm>
            <a:off x="6254225" y="2237500"/>
            <a:ext cx="478249" cy="478249"/>
          </a:xfrm>
          <a:prstGeom prst="rect">
            <a:avLst/>
          </a:prstGeom>
          <a:noFill/>
          <a:ln>
            <a:noFill/>
          </a:ln>
        </p:spPr>
      </p:pic>
      <p:pic>
        <p:nvPicPr>
          <p:cNvPr id="215" name="Google Shape;215;p29"/>
          <p:cNvPicPr preferRelativeResize="0"/>
          <p:nvPr/>
        </p:nvPicPr>
        <p:blipFill>
          <a:blip r:embed="rId3">
            <a:alphaModFix/>
          </a:blip>
          <a:stretch>
            <a:fillRect/>
          </a:stretch>
        </p:blipFill>
        <p:spPr>
          <a:xfrm>
            <a:off x="6254225" y="2715750"/>
            <a:ext cx="478249" cy="478249"/>
          </a:xfrm>
          <a:prstGeom prst="rect">
            <a:avLst/>
          </a:prstGeom>
          <a:noFill/>
          <a:ln>
            <a:noFill/>
          </a:ln>
        </p:spPr>
      </p:pic>
      <p:pic>
        <p:nvPicPr>
          <p:cNvPr id="216" name="Google Shape;216;p29"/>
          <p:cNvPicPr preferRelativeResize="0"/>
          <p:nvPr/>
        </p:nvPicPr>
        <p:blipFill>
          <a:blip r:embed="rId3">
            <a:alphaModFix/>
          </a:blip>
          <a:stretch>
            <a:fillRect/>
          </a:stretch>
        </p:blipFill>
        <p:spPr>
          <a:xfrm>
            <a:off x="6254225" y="3299800"/>
            <a:ext cx="478249" cy="478249"/>
          </a:xfrm>
          <a:prstGeom prst="rect">
            <a:avLst/>
          </a:prstGeom>
          <a:noFill/>
          <a:ln>
            <a:noFill/>
          </a:ln>
        </p:spPr>
      </p:pic>
      <p:pic>
        <p:nvPicPr>
          <p:cNvPr id="217" name="Google Shape;217;p29"/>
          <p:cNvPicPr preferRelativeResize="0"/>
          <p:nvPr/>
        </p:nvPicPr>
        <p:blipFill>
          <a:blip r:embed="rId3">
            <a:alphaModFix/>
          </a:blip>
          <a:stretch>
            <a:fillRect/>
          </a:stretch>
        </p:blipFill>
        <p:spPr>
          <a:xfrm>
            <a:off x="7481350" y="1749850"/>
            <a:ext cx="478249" cy="478249"/>
          </a:xfrm>
          <a:prstGeom prst="rect">
            <a:avLst/>
          </a:prstGeom>
          <a:noFill/>
          <a:ln>
            <a:noFill/>
          </a:ln>
        </p:spPr>
      </p:pic>
      <p:pic>
        <p:nvPicPr>
          <p:cNvPr id="218" name="Google Shape;218;p29"/>
          <p:cNvPicPr preferRelativeResize="0"/>
          <p:nvPr/>
        </p:nvPicPr>
        <p:blipFill>
          <a:blip r:embed="rId3">
            <a:alphaModFix/>
          </a:blip>
          <a:stretch>
            <a:fillRect/>
          </a:stretch>
        </p:blipFill>
        <p:spPr>
          <a:xfrm>
            <a:off x="7481350" y="2237500"/>
            <a:ext cx="478249" cy="478249"/>
          </a:xfrm>
          <a:prstGeom prst="rect">
            <a:avLst/>
          </a:prstGeom>
          <a:noFill/>
          <a:ln>
            <a:noFill/>
          </a:ln>
        </p:spPr>
      </p:pic>
      <p:pic>
        <p:nvPicPr>
          <p:cNvPr id="219" name="Google Shape;219;p29"/>
          <p:cNvPicPr preferRelativeResize="0"/>
          <p:nvPr/>
        </p:nvPicPr>
        <p:blipFill>
          <a:blip r:embed="rId3">
            <a:alphaModFix/>
          </a:blip>
          <a:stretch>
            <a:fillRect/>
          </a:stretch>
        </p:blipFill>
        <p:spPr>
          <a:xfrm>
            <a:off x="7481350" y="2715750"/>
            <a:ext cx="478249" cy="478249"/>
          </a:xfrm>
          <a:prstGeom prst="rect">
            <a:avLst/>
          </a:prstGeom>
          <a:noFill/>
          <a:ln>
            <a:noFill/>
          </a:ln>
        </p:spPr>
      </p:pic>
      <p:pic>
        <p:nvPicPr>
          <p:cNvPr id="220" name="Google Shape;220;p29"/>
          <p:cNvPicPr preferRelativeResize="0"/>
          <p:nvPr/>
        </p:nvPicPr>
        <p:blipFill>
          <a:blip r:embed="rId3">
            <a:alphaModFix/>
          </a:blip>
          <a:stretch>
            <a:fillRect/>
          </a:stretch>
        </p:blipFill>
        <p:spPr>
          <a:xfrm>
            <a:off x="7481350" y="3299800"/>
            <a:ext cx="478249" cy="478249"/>
          </a:xfrm>
          <a:prstGeom prst="rect">
            <a:avLst/>
          </a:prstGeom>
          <a:noFill/>
          <a:ln>
            <a:noFill/>
          </a:ln>
        </p:spPr>
      </p:pic>
      <p:pic>
        <p:nvPicPr>
          <p:cNvPr id="221" name="Google Shape;221;p29"/>
          <p:cNvPicPr preferRelativeResize="0"/>
          <p:nvPr/>
        </p:nvPicPr>
        <p:blipFill>
          <a:blip r:embed="rId3">
            <a:alphaModFix/>
          </a:blip>
          <a:stretch>
            <a:fillRect/>
          </a:stretch>
        </p:blipFill>
        <p:spPr>
          <a:xfrm>
            <a:off x="7481350" y="3989575"/>
            <a:ext cx="478249" cy="478249"/>
          </a:xfrm>
          <a:prstGeom prst="rect">
            <a:avLst/>
          </a:prstGeom>
          <a:noFill/>
          <a:ln>
            <a:noFill/>
          </a:ln>
        </p:spPr>
      </p:pic>
      <p:pic>
        <p:nvPicPr>
          <p:cNvPr id="222" name="Google Shape;222;p29"/>
          <p:cNvPicPr preferRelativeResize="0"/>
          <p:nvPr/>
        </p:nvPicPr>
        <p:blipFill>
          <a:blip r:embed="rId4">
            <a:alphaModFix/>
          </a:blip>
          <a:stretch>
            <a:fillRect/>
          </a:stretch>
        </p:blipFill>
        <p:spPr>
          <a:xfrm>
            <a:off x="8412375" y="3962650"/>
            <a:ext cx="602550" cy="10425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455000" y="412300"/>
            <a:ext cx="7411500" cy="755700"/>
          </a:xfrm>
          <a:prstGeom prst="rect">
            <a:avLst/>
          </a:prstGeom>
        </p:spPr>
        <p:txBody>
          <a:bodyPr spcFirstLastPara="1" wrap="square" lIns="91425" tIns="91425" rIns="91425" bIns="91425" anchor="b" anchorCtr="0">
            <a:noAutofit/>
          </a:bodyPr>
          <a:lstStyle/>
          <a:p>
            <a:pPr marL="0" lvl="0" indent="0" algn="l" rtl="0">
              <a:lnSpc>
                <a:spcPct val="75000"/>
              </a:lnSpc>
              <a:spcBef>
                <a:spcPts val="0"/>
              </a:spcBef>
              <a:spcAft>
                <a:spcPts val="0"/>
              </a:spcAft>
              <a:buClr>
                <a:schemeClr val="dk1"/>
              </a:buClr>
              <a:buSzPts val="990"/>
              <a:buFont typeface="Arial"/>
              <a:buNone/>
            </a:pPr>
            <a:r>
              <a:rPr lang="en" sz="5500">
                <a:solidFill>
                  <a:srgbClr val="005C58"/>
                </a:solidFill>
                <a:latin typeface="Bebas Neue"/>
                <a:ea typeface="Bebas Neue"/>
                <a:cs typeface="Bebas Neue"/>
                <a:sym typeface="Bebas Neue"/>
              </a:rPr>
              <a:t>Engaging with Our Members</a:t>
            </a:r>
            <a:endParaRPr sz="5500"/>
          </a:p>
        </p:txBody>
      </p:sp>
      <p:sp>
        <p:nvSpPr>
          <p:cNvPr id="228" name="Google Shape;228;p30"/>
          <p:cNvSpPr txBox="1"/>
          <p:nvPr/>
        </p:nvSpPr>
        <p:spPr>
          <a:xfrm>
            <a:off x="571500" y="1311875"/>
            <a:ext cx="3736200" cy="348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rgbClr val="005C58"/>
                </a:solidFill>
                <a:latin typeface="Bebas Neue"/>
                <a:ea typeface="Bebas Neue"/>
                <a:cs typeface="Bebas Neue"/>
                <a:sym typeface="Bebas Neue"/>
              </a:rPr>
              <a:t>Membership Opportunities</a:t>
            </a:r>
            <a:endParaRPr sz="2000">
              <a:solidFill>
                <a:srgbClr val="005C58"/>
              </a:solidFill>
              <a:latin typeface="Bebas Neue"/>
              <a:ea typeface="Bebas Neue"/>
              <a:cs typeface="Bebas Neue"/>
              <a:sym typeface="Bebas Neue"/>
            </a:endParaRPr>
          </a:p>
          <a:p>
            <a:pPr marL="0" lvl="0" indent="0" algn="l" rtl="0">
              <a:lnSpc>
                <a:spcPct val="115000"/>
              </a:lnSpc>
              <a:spcBef>
                <a:spcPts val="0"/>
              </a:spcBef>
              <a:spcAft>
                <a:spcPts val="0"/>
              </a:spcAft>
              <a:buNone/>
            </a:pPr>
            <a:r>
              <a:rPr lang="en" sz="1200">
                <a:solidFill>
                  <a:srgbClr val="005C58"/>
                </a:solidFill>
                <a:latin typeface="Lato"/>
                <a:ea typeface="Lato"/>
                <a:cs typeface="Lato"/>
                <a:sym typeface="Lato"/>
              </a:rPr>
              <a:t>The National Young Farmers Coalition is farmer-driven and member-based. Our membership program creates a network of young farmers, ranchers, and supporters across the country who share resources, organize in local chapters, and advocate together for policy change. </a:t>
            </a:r>
            <a:endParaRPr sz="1200">
              <a:solidFill>
                <a:srgbClr val="005C58"/>
              </a:solidFill>
              <a:latin typeface="Lato"/>
              <a:ea typeface="Lato"/>
              <a:cs typeface="Lato"/>
              <a:sym typeface="Lato"/>
            </a:endParaRPr>
          </a:p>
          <a:p>
            <a:pPr marL="0" lvl="0" indent="0" algn="l" rtl="0">
              <a:lnSpc>
                <a:spcPct val="115000"/>
              </a:lnSpc>
              <a:spcBef>
                <a:spcPts val="0"/>
              </a:spcBef>
              <a:spcAft>
                <a:spcPts val="0"/>
              </a:spcAft>
              <a:buNone/>
            </a:pPr>
            <a:endParaRPr sz="1200">
              <a:solidFill>
                <a:srgbClr val="005C58"/>
              </a:solidFill>
              <a:latin typeface="Lato"/>
              <a:ea typeface="Lato"/>
              <a:cs typeface="Lato"/>
              <a:sym typeface="Lato"/>
            </a:endParaRPr>
          </a:p>
          <a:p>
            <a:pPr marL="0" lvl="0" indent="0" algn="l" rtl="0">
              <a:lnSpc>
                <a:spcPct val="115000"/>
              </a:lnSpc>
              <a:spcBef>
                <a:spcPts val="0"/>
              </a:spcBef>
              <a:spcAft>
                <a:spcPts val="0"/>
              </a:spcAft>
              <a:buNone/>
            </a:pPr>
            <a:r>
              <a:rPr lang="en" sz="1200">
                <a:solidFill>
                  <a:srgbClr val="005C58"/>
                </a:solidFill>
                <a:latin typeface="Lato"/>
                <a:ea typeface="Lato"/>
                <a:cs typeface="Lato"/>
                <a:sym typeface="Lato"/>
              </a:rPr>
              <a:t>Corporate partners can support Young Farmers by offering discounts to our member network and helping to advertise membership through their channels.</a:t>
            </a:r>
            <a:endParaRPr sz="1200">
              <a:solidFill>
                <a:srgbClr val="005C58"/>
              </a:solidFill>
              <a:latin typeface="Lato"/>
              <a:ea typeface="Lato"/>
              <a:cs typeface="Lato"/>
              <a:sym typeface="Lato"/>
            </a:endParaRPr>
          </a:p>
          <a:p>
            <a:pPr marL="0" lvl="0" indent="0" algn="l" rtl="0">
              <a:lnSpc>
                <a:spcPct val="115000"/>
              </a:lnSpc>
              <a:spcBef>
                <a:spcPts val="0"/>
              </a:spcBef>
              <a:spcAft>
                <a:spcPts val="0"/>
              </a:spcAft>
              <a:buNone/>
            </a:pPr>
            <a:endParaRPr sz="1200">
              <a:solidFill>
                <a:srgbClr val="005C58"/>
              </a:solidFill>
              <a:latin typeface="Lato"/>
              <a:ea typeface="Lato"/>
              <a:cs typeface="Lato"/>
              <a:sym typeface="Lato"/>
            </a:endParaRPr>
          </a:p>
          <a:p>
            <a:pPr marL="0" lvl="0" indent="0" algn="l" rtl="0">
              <a:lnSpc>
                <a:spcPct val="115000"/>
              </a:lnSpc>
              <a:spcBef>
                <a:spcPts val="0"/>
              </a:spcBef>
              <a:spcAft>
                <a:spcPts val="0"/>
              </a:spcAft>
              <a:buNone/>
            </a:pPr>
            <a:r>
              <a:rPr lang="en" sz="1200">
                <a:solidFill>
                  <a:srgbClr val="005C58"/>
                </a:solidFill>
                <a:latin typeface="Lato"/>
                <a:ea typeface="Lato"/>
                <a:cs typeface="Lato"/>
                <a:sym typeface="Lato"/>
              </a:rPr>
              <a:t>Membership discounts provide a great opportunity for companies to engage a devoted audience</a:t>
            </a:r>
            <a:endParaRPr sz="1200">
              <a:solidFill>
                <a:srgbClr val="005C58"/>
              </a:solidFill>
              <a:latin typeface="Lato"/>
              <a:ea typeface="Lato"/>
              <a:cs typeface="Lato"/>
              <a:sym typeface="Lato"/>
            </a:endParaRPr>
          </a:p>
        </p:txBody>
      </p:sp>
      <p:pic>
        <p:nvPicPr>
          <p:cNvPr id="229" name="Google Shape;229;p30"/>
          <p:cNvPicPr preferRelativeResize="0"/>
          <p:nvPr/>
        </p:nvPicPr>
        <p:blipFill>
          <a:blip r:embed="rId3">
            <a:alphaModFix/>
          </a:blip>
          <a:stretch>
            <a:fillRect/>
          </a:stretch>
        </p:blipFill>
        <p:spPr>
          <a:xfrm>
            <a:off x="4474450" y="1425801"/>
            <a:ext cx="3937925" cy="3045475"/>
          </a:xfrm>
          <a:prstGeom prst="rect">
            <a:avLst/>
          </a:prstGeom>
          <a:noFill/>
          <a:ln>
            <a:noFill/>
          </a:ln>
        </p:spPr>
      </p:pic>
      <p:pic>
        <p:nvPicPr>
          <p:cNvPr id="230" name="Google Shape;230;p30"/>
          <p:cNvPicPr preferRelativeResize="0"/>
          <p:nvPr/>
        </p:nvPicPr>
        <p:blipFill>
          <a:blip r:embed="rId4">
            <a:alphaModFix/>
          </a:blip>
          <a:stretch>
            <a:fillRect/>
          </a:stretch>
        </p:blipFill>
        <p:spPr>
          <a:xfrm>
            <a:off x="8412375" y="3962650"/>
            <a:ext cx="602550" cy="10425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460050" y="796200"/>
            <a:ext cx="4181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Arial"/>
              <a:buNone/>
            </a:pPr>
            <a:r>
              <a:rPr lang="en" sz="7000">
                <a:solidFill>
                  <a:srgbClr val="005C58"/>
                </a:solidFill>
                <a:latin typeface="Bebas Neue"/>
                <a:ea typeface="Bebas Neue"/>
                <a:cs typeface="Bebas Neue"/>
                <a:sym typeface="Bebas Neue"/>
              </a:rPr>
              <a:t>Case study</a:t>
            </a:r>
            <a:endParaRPr sz="7000"/>
          </a:p>
        </p:txBody>
      </p:sp>
      <p:sp>
        <p:nvSpPr>
          <p:cNvPr id="236" name="Google Shape;236;p31"/>
          <p:cNvSpPr txBox="1">
            <a:spLocks noGrp="1"/>
          </p:cNvSpPr>
          <p:nvPr>
            <p:ph type="body" idx="1"/>
          </p:nvPr>
        </p:nvSpPr>
        <p:spPr>
          <a:xfrm>
            <a:off x="493950" y="1395575"/>
            <a:ext cx="7459200" cy="6525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SzPts val="1018"/>
              <a:buNone/>
            </a:pPr>
            <a:r>
              <a:rPr lang="en" sz="3565" i="1">
                <a:solidFill>
                  <a:srgbClr val="005C58"/>
                </a:solidFill>
                <a:latin typeface="Bebas Neue"/>
                <a:ea typeface="Bebas Neue"/>
                <a:cs typeface="Bebas Neue"/>
                <a:sym typeface="Bebas Neue"/>
              </a:rPr>
              <a:t>Carhartt // </a:t>
            </a:r>
            <a:r>
              <a:rPr lang="en" sz="2600" i="1">
                <a:solidFill>
                  <a:srgbClr val="00837E"/>
                </a:solidFill>
                <a:latin typeface="Bebas Neue"/>
                <a:ea typeface="Bebas Neue"/>
                <a:cs typeface="Bebas Neue"/>
                <a:sym typeface="Bebas Neue"/>
              </a:rPr>
              <a:t>so many ways to partner</a:t>
            </a:r>
            <a:endParaRPr sz="2600">
              <a:solidFill>
                <a:srgbClr val="00837E"/>
              </a:solidFill>
              <a:latin typeface="Lato"/>
              <a:ea typeface="Lato"/>
              <a:cs typeface="Lato"/>
              <a:sym typeface="Lato"/>
            </a:endParaRPr>
          </a:p>
        </p:txBody>
      </p:sp>
      <p:sp>
        <p:nvSpPr>
          <p:cNvPr id="237" name="Google Shape;237;p31"/>
          <p:cNvSpPr txBox="1">
            <a:spLocks noGrp="1"/>
          </p:cNvSpPr>
          <p:nvPr>
            <p:ph type="body" idx="1"/>
          </p:nvPr>
        </p:nvSpPr>
        <p:spPr>
          <a:xfrm>
            <a:off x="493950" y="2091900"/>
            <a:ext cx="7592700" cy="232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50" u="sng">
                <a:solidFill>
                  <a:srgbClr val="005C58"/>
                </a:solidFill>
                <a:latin typeface="Bebas Neue"/>
                <a:ea typeface="Bebas Neue"/>
                <a:cs typeface="Bebas Neue"/>
                <a:sym typeface="Bebas Neue"/>
              </a:rPr>
              <a:t>In 2022, Carhartt supported our</a:t>
            </a:r>
            <a:endParaRPr sz="1800">
              <a:solidFill>
                <a:srgbClr val="005C58"/>
              </a:solidFill>
              <a:latin typeface="Bebas Neue"/>
              <a:ea typeface="Bebas Neue"/>
              <a:cs typeface="Bebas Neue"/>
              <a:sym typeface="Bebas Neue"/>
            </a:endParaRPr>
          </a:p>
          <a:p>
            <a:pPr marL="0" lvl="0" indent="0" algn="l" rtl="0">
              <a:lnSpc>
                <a:spcPct val="100000"/>
              </a:lnSpc>
              <a:spcBef>
                <a:spcPts val="1000"/>
              </a:spcBef>
              <a:spcAft>
                <a:spcPts val="0"/>
              </a:spcAft>
              <a:buNone/>
            </a:pPr>
            <a:r>
              <a:rPr lang="en" sz="1500">
                <a:solidFill>
                  <a:srgbClr val="005C58"/>
                </a:solidFill>
                <a:latin typeface="Bebas Neue"/>
                <a:ea typeface="Bebas Neue"/>
                <a:cs typeface="Bebas Neue"/>
                <a:sym typeface="Bebas Neue"/>
              </a:rPr>
              <a:t>Farm Bill Impact Fund </a:t>
            </a:r>
            <a:r>
              <a:rPr lang="en">
                <a:solidFill>
                  <a:srgbClr val="005C58"/>
                </a:solidFill>
                <a:latin typeface="Lato"/>
                <a:ea typeface="Lato"/>
                <a:cs typeface="Lato"/>
                <a:sym typeface="Lato"/>
              </a:rPr>
              <a:t> to support big wins for land and climate as we advocate for the 2023 Farm Bill;</a:t>
            </a:r>
            <a:endParaRPr>
              <a:solidFill>
                <a:srgbClr val="005C58"/>
              </a:solidFill>
              <a:latin typeface="Lato"/>
              <a:ea typeface="Lato"/>
              <a:cs typeface="Lato"/>
              <a:sym typeface="Lato"/>
            </a:endParaRPr>
          </a:p>
          <a:p>
            <a:pPr marL="0" lvl="0" indent="0" algn="l" rtl="0">
              <a:lnSpc>
                <a:spcPct val="100000"/>
              </a:lnSpc>
              <a:spcBef>
                <a:spcPts val="1400"/>
              </a:spcBef>
              <a:spcAft>
                <a:spcPts val="0"/>
              </a:spcAft>
              <a:buNone/>
            </a:pPr>
            <a:r>
              <a:rPr lang="en" sz="1500">
                <a:solidFill>
                  <a:srgbClr val="005C58"/>
                </a:solidFill>
                <a:latin typeface="Bebas Neue"/>
                <a:ea typeface="Bebas Neue"/>
                <a:cs typeface="Bebas Neue"/>
                <a:sym typeface="Bebas Neue"/>
              </a:rPr>
              <a:t>Regional Funding  / Michigan</a:t>
            </a:r>
            <a:r>
              <a:rPr lang="en">
                <a:solidFill>
                  <a:srgbClr val="005C58"/>
                </a:solidFill>
                <a:latin typeface="Lato"/>
                <a:ea typeface="Lato"/>
                <a:cs typeface="Lato"/>
                <a:sym typeface="Lato"/>
              </a:rPr>
              <a:t> to support organizing in Michigan, Carhartt’s home state;</a:t>
            </a:r>
            <a:endParaRPr>
              <a:solidFill>
                <a:srgbClr val="005C58"/>
              </a:solidFill>
              <a:latin typeface="Lato"/>
              <a:ea typeface="Lato"/>
              <a:cs typeface="Lato"/>
              <a:sym typeface="Lato"/>
            </a:endParaRPr>
          </a:p>
          <a:p>
            <a:pPr marL="0" lvl="0" indent="0" algn="l" rtl="0">
              <a:lnSpc>
                <a:spcPct val="100000"/>
              </a:lnSpc>
              <a:spcBef>
                <a:spcPts val="1400"/>
              </a:spcBef>
              <a:spcAft>
                <a:spcPts val="0"/>
              </a:spcAft>
              <a:buNone/>
            </a:pPr>
            <a:r>
              <a:rPr lang="en" sz="1500">
                <a:solidFill>
                  <a:srgbClr val="005C58"/>
                </a:solidFill>
                <a:latin typeface="Bebas Neue"/>
                <a:ea typeface="Bebas Neue"/>
                <a:cs typeface="Bebas Neue"/>
                <a:sym typeface="Bebas Neue"/>
              </a:rPr>
              <a:t>USDA Access and Accountability</a:t>
            </a:r>
            <a:r>
              <a:rPr lang="en">
                <a:solidFill>
                  <a:srgbClr val="005C58"/>
                </a:solidFill>
                <a:latin typeface="Lato"/>
                <a:ea typeface="Lato"/>
                <a:cs typeface="Lato"/>
                <a:sym typeface="Lato"/>
              </a:rPr>
              <a:t>  outreach to our farmers about USDA  programs, and communicate their needs back to the agency.</a:t>
            </a:r>
            <a:endParaRPr>
              <a:solidFill>
                <a:srgbClr val="005C58"/>
              </a:solidFill>
              <a:latin typeface="Lato"/>
              <a:ea typeface="Lato"/>
              <a:cs typeface="Lato"/>
              <a:sym typeface="Lato"/>
            </a:endParaRPr>
          </a:p>
          <a:p>
            <a:pPr marL="0" lvl="0" indent="0" algn="l" rtl="0">
              <a:lnSpc>
                <a:spcPct val="100000"/>
              </a:lnSpc>
              <a:spcBef>
                <a:spcPts val="1400"/>
              </a:spcBef>
              <a:spcAft>
                <a:spcPts val="1400"/>
              </a:spcAft>
              <a:buNone/>
            </a:pPr>
            <a:r>
              <a:rPr lang="en" sz="1500">
                <a:solidFill>
                  <a:srgbClr val="005C58"/>
                </a:solidFill>
                <a:latin typeface="Bebas Neue"/>
                <a:ea typeface="Bebas Neue"/>
                <a:cs typeface="Bebas Neue"/>
                <a:sym typeface="Bebas Neue"/>
              </a:rPr>
              <a:t>Young Farmers Survey outreach</a:t>
            </a:r>
            <a:r>
              <a:rPr lang="en">
                <a:solidFill>
                  <a:srgbClr val="005C58"/>
                </a:solidFill>
                <a:latin typeface="Lato"/>
                <a:ea typeface="Lato"/>
                <a:cs typeface="Lato"/>
                <a:sym typeface="Lato"/>
              </a:rPr>
              <a:t> by providing in-kind incentives for survey participants.</a:t>
            </a:r>
            <a:endParaRPr>
              <a:solidFill>
                <a:srgbClr val="005C58"/>
              </a:solidFill>
              <a:latin typeface="Lato"/>
              <a:ea typeface="Lato"/>
              <a:cs typeface="Lato"/>
              <a:sym typeface="Lato"/>
            </a:endParaRPr>
          </a:p>
        </p:txBody>
      </p:sp>
      <p:pic>
        <p:nvPicPr>
          <p:cNvPr id="238" name="Google Shape;238;p31"/>
          <p:cNvPicPr preferRelativeResize="0"/>
          <p:nvPr/>
        </p:nvPicPr>
        <p:blipFill>
          <a:blip r:embed="rId3">
            <a:alphaModFix/>
          </a:blip>
          <a:stretch>
            <a:fillRect/>
          </a:stretch>
        </p:blipFill>
        <p:spPr>
          <a:xfrm>
            <a:off x="8412375" y="3962650"/>
            <a:ext cx="602550" cy="1042598"/>
          </a:xfrm>
          <a:prstGeom prst="rect">
            <a:avLst/>
          </a:prstGeom>
          <a:noFill/>
          <a:ln>
            <a:noFill/>
          </a:ln>
        </p:spPr>
      </p:pic>
      <p:pic>
        <p:nvPicPr>
          <p:cNvPr id="239" name="Google Shape;239;p31"/>
          <p:cNvPicPr preferRelativeResize="0"/>
          <p:nvPr/>
        </p:nvPicPr>
        <p:blipFill>
          <a:blip r:embed="rId4">
            <a:alphaModFix/>
          </a:blip>
          <a:stretch>
            <a:fillRect/>
          </a:stretch>
        </p:blipFill>
        <p:spPr>
          <a:xfrm>
            <a:off x="7029975" y="160453"/>
            <a:ext cx="1984952" cy="954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8412375" y="3962650"/>
            <a:ext cx="602550" cy="1042598"/>
          </a:xfrm>
          <a:prstGeom prst="rect">
            <a:avLst/>
          </a:prstGeom>
          <a:noFill/>
          <a:ln>
            <a:noFill/>
          </a:ln>
        </p:spPr>
      </p:pic>
      <p:sp>
        <p:nvSpPr>
          <p:cNvPr id="63" name="Google Shape;63;p14"/>
          <p:cNvSpPr txBox="1">
            <a:spLocks noGrp="1"/>
          </p:cNvSpPr>
          <p:nvPr>
            <p:ph type="title" idx="4294967295"/>
          </p:nvPr>
        </p:nvSpPr>
        <p:spPr>
          <a:xfrm>
            <a:off x="3868750" y="310550"/>
            <a:ext cx="5041800" cy="148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7150">
                <a:solidFill>
                  <a:srgbClr val="005C58"/>
                </a:solidFill>
                <a:latin typeface="Bebas Neue"/>
                <a:ea typeface="Bebas Neue"/>
                <a:cs typeface="Bebas Neue"/>
                <a:sym typeface="Bebas Neue"/>
              </a:rPr>
              <a:t>Who we are</a:t>
            </a:r>
            <a:endParaRPr sz="7150">
              <a:solidFill>
                <a:srgbClr val="005C58"/>
              </a:solidFill>
            </a:endParaRPr>
          </a:p>
        </p:txBody>
      </p:sp>
      <p:sp>
        <p:nvSpPr>
          <p:cNvPr id="64" name="Google Shape;64;p14"/>
          <p:cNvSpPr txBox="1">
            <a:spLocks noGrp="1"/>
          </p:cNvSpPr>
          <p:nvPr>
            <p:ph type="subTitle" idx="4294967295"/>
          </p:nvPr>
        </p:nvSpPr>
        <p:spPr>
          <a:xfrm>
            <a:off x="3899775" y="1567875"/>
            <a:ext cx="4117200" cy="3144000"/>
          </a:xfrm>
          <a:prstGeom prst="rect">
            <a:avLst/>
          </a:prstGeom>
        </p:spPr>
        <p:txBody>
          <a:bodyPr spcFirstLastPara="1" wrap="square" lIns="0" tIns="0" rIns="91425" bIns="0" anchor="t" anchorCtr="0">
            <a:spAutoFit/>
          </a:bodyPr>
          <a:lstStyle/>
          <a:p>
            <a:pPr marL="457200" lvl="0" indent="-296862" algn="l" rtl="0">
              <a:lnSpc>
                <a:spcPct val="95000"/>
              </a:lnSpc>
              <a:spcBef>
                <a:spcPts val="0"/>
              </a:spcBef>
              <a:spcAft>
                <a:spcPts val="0"/>
              </a:spcAft>
              <a:buClr>
                <a:srgbClr val="005C58"/>
              </a:buClr>
              <a:buSzPts val="1075"/>
              <a:buFont typeface="Lato"/>
              <a:buChar char="➔"/>
            </a:pPr>
            <a:r>
              <a:rPr lang="en" sz="1075" b="1">
                <a:solidFill>
                  <a:srgbClr val="005C58"/>
                </a:solidFill>
                <a:latin typeface="Lato"/>
                <a:ea typeface="Lato"/>
                <a:cs typeface="Lato"/>
                <a:sym typeface="Lato"/>
              </a:rPr>
              <a:t>We are farmers and ranchers</a:t>
            </a:r>
            <a:r>
              <a:rPr lang="en" sz="1075">
                <a:solidFill>
                  <a:srgbClr val="005C58"/>
                </a:solidFill>
                <a:latin typeface="Lato"/>
                <a:ea typeface="Lato"/>
                <a:cs typeface="Lato"/>
                <a:sym typeface="Lato"/>
              </a:rPr>
              <a:t> who steward the struggle to transform agriculture.</a:t>
            </a:r>
            <a:endParaRPr sz="1075">
              <a:solidFill>
                <a:srgbClr val="005C58"/>
              </a:solidFill>
              <a:latin typeface="Lato"/>
              <a:ea typeface="Lato"/>
              <a:cs typeface="Lato"/>
              <a:sym typeface="Lato"/>
            </a:endParaRPr>
          </a:p>
          <a:p>
            <a:pPr marL="914400" lvl="0" indent="0" algn="l" rtl="0">
              <a:lnSpc>
                <a:spcPct val="95000"/>
              </a:lnSpc>
              <a:spcBef>
                <a:spcPts val="0"/>
              </a:spcBef>
              <a:spcAft>
                <a:spcPts val="0"/>
              </a:spcAft>
              <a:buNone/>
            </a:pPr>
            <a:endParaRPr sz="1075">
              <a:solidFill>
                <a:srgbClr val="005C58"/>
              </a:solidFill>
              <a:latin typeface="Lato"/>
              <a:ea typeface="Lato"/>
              <a:cs typeface="Lato"/>
              <a:sym typeface="Lato"/>
            </a:endParaRPr>
          </a:p>
          <a:p>
            <a:pPr marL="457200" lvl="0" indent="-296862" algn="l" rtl="0">
              <a:lnSpc>
                <a:spcPct val="95000"/>
              </a:lnSpc>
              <a:spcBef>
                <a:spcPts val="0"/>
              </a:spcBef>
              <a:spcAft>
                <a:spcPts val="0"/>
              </a:spcAft>
              <a:buClr>
                <a:srgbClr val="005C58"/>
              </a:buClr>
              <a:buSzPts val="1075"/>
              <a:buFont typeface="Lato"/>
              <a:buChar char="➔"/>
            </a:pPr>
            <a:r>
              <a:rPr lang="en" sz="1075" b="1">
                <a:solidFill>
                  <a:srgbClr val="005C58"/>
                </a:solidFill>
                <a:latin typeface="Lato"/>
                <a:ea typeface="Lato"/>
                <a:cs typeface="Lato"/>
                <a:sym typeface="Lato"/>
              </a:rPr>
              <a:t>We are an intersectional coalition</a:t>
            </a:r>
            <a:r>
              <a:rPr lang="en" sz="1075">
                <a:solidFill>
                  <a:srgbClr val="005C58"/>
                </a:solidFill>
                <a:latin typeface="Lato"/>
                <a:ea typeface="Lato"/>
                <a:cs typeface="Lato"/>
                <a:sym typeface="Lato"/>
              </a:rPr>
              <a:t> that works for justice and collective liberation of our food and farm systems.</a:t>
            </a:r>
            <a:endParaRPr sz="1075">
              <a:solidFill>
                <a:srgbClr val="005C58"/>
              </a:solidFill>
              <a:latin typeface="Lato"/>
              <a:ea typeface="Lato"/>
              <a:cs typeface="Lato"/>
              <a:sym typeface="Lato"/>
            </a:endParaRPr>
          </a:p>
          <a:p>
            <a:pPr marL="914400" lvl="0" indent="0" algn="l" rtl="0">
              <a:lnSpc>
                <a:spcPct val="95000"/>
              </a:lnSpc>
              <a:spcBef>
                <a:spcPts val="0"/>
              </a:spcBef>
              <a:spcAft>
                <a:spcPts val="0"/>
              </a:spcAft>
              <a:buNone/>
            </a:pPr>
            <a:endParaRPr sz="1075">
              <a:solidFill>
                <a:srgbClr val="005C58"/>
              </a:solidFill>
              <a:latin typeface="Lato"/>
              <a:ea typeface="Lato"/>
              <a:cs typeface="Lato"/>
              <a:sym typeface="Lato"/>
            </a:endParaRPr>
          </a:p>
          <a:p>
            <a:pPr marL="457200" lvl="0" indent="-296862" algn="l" rtl="0">
              <a:lnSpc>
                <a:spcPct val="95000"/>
              </a:lnSpc>
              <a:spcBef>
                <a:spcPts val="0"/>
              </a:spcBef>
              <a:spcAft>
                <a:spcPts val="0"/>
              </a:spcAft>
              <a:buClr>
                <a:srgbClr val="005C58"/>
              </a:buClr>
              <a:buSzPts val="1075"/>
              <a:buFont typeface="Lato"/>
              <a:buChar char="➔"/>
            </a:pPr>
            <a:r>
              <a:rPr lang="en" sz="1075" b="1">
                <a:solidFill>
                  <a:srgbClr val="005C58"/>
                </a:solidFill>
                <a:latin typeface="Lato"/>
                <a:ea typeface="Lato"/>
                <a:cs typeface="Lato"/>
                <a:sym typeface="Lato"/>
              </a:rPr>
              <a:t>We champion policies</a:t>
            </a:r>
            <a:r>
              <a:rPr lang="en" sz="1075">
                <a:solidFill>
                  <a:srgbClr val="005C58"/>
                </a:solidFill>
                <a:latin typeface="Lato"/>
                <a:ea typeface="Lato"/>
                <a:cs typeface="Lato"/>
                <a:sym typeface="Lato"/>
              </a:rPr>
              <a:t> that resource connections to the land and foster our health in the face of climate crisis.</a:t>
            </a:r>
            <a:endParaRPr sz="1075">
              <a:solidFill>
                <a:srgbClr val="005C58"/>
              </a:solidFill>
              <a:latin typeface="Lato"/>
              <a:ea typeface="Lato"/>
              <a:cs typeface="Lato"/>
              <a:sym typeface="Lato"/>
            </a:endParaRPr>
          </a:p>
          <a:p>
            <a:pPr marL="457200" lvl="0" indent="0" algn="l" rtl="0">
              <a:lnSpc>
                <a:spcPct val="95000"/>
              </a:lnSpc>
              <a:spcBef>
                <a:spcPts val="0"/>
              </a:spcBef>
              <a:spcAft>
                <a:spcPts val="0"/>
              </a:spcAft>
              <a:buNone/>
            </a:pPr>
            <a:endParaRPr sz="1075">
              <a:solidFill>
                <a:srgbClr val="005C58"/>
              </a:solidFill>
              <a:latin typeface="Lato"/>
              <a:ea typeface="Lato"/>
              <a:cs typeface="Lato"/>
              <a:sym typeface="Lato"/>
            </a:endParaRPr>
          </a:p>
          <a:p>
            <a:pPr marL="457200" lvl="0" indent="-296862" algn="l" rtl="0">
              <a:lnSpc>
                <a:spcPct val="95000"/>
              </a:lnSpc>
              <a:spcBef>
                <a:spcPts val="0"/>
              </a:spcBef>
              <a:spcAft>
                <a:spcPts val="0"/>
              </a:spcAft>
              <a:buClr>
                <a:srgbClr val="005C58"/>
              </a:buClr>
              <a:buSzPts val="1075"/>
              <a:buFont typeface="Lato"/>
              <a:buChar char="➔"/>
            </a:pPr>
            <a:r>
              <a:rPr lang="en" sz="1075" b="1">
                <a:solidFill>
                  <a:srgbClr val="005C58"/>
                </a:solidFill>
                <a:latin typeface="Lato"/>
                <a:ea typeface="Lato"/>
                <a:cs typeface="Lato"/>
                <a:sym typeface="Lato"/>
              </a:rPr>
              <a:t>We advocate for policies</a:t>
            </a:r>
            <a:r>
              <a:rPr lang="en" sz="1075">
                <a:solidFill>
                  <a:srgbClr val="005C58"/>
                </a:solidFill>
                <a:latin typeface="Lato"/>
                <a:ea typeface="Lato"/>
                <a:cs typeface="Lato"/>
                <a:sym typeface="Lato"/>
              </a:rPr>
              <a:t> that recognize farming as a public service.</a:t>
            </a:r>
            <a:endParaRPr sz="1075">
              <a:solidFill>
                <a:srgbClr val="005C58"/>
              </a:solidFill>
              <a:latin typeface="Lato"/>
              <a:ea typeface="Lato"/>
              <a:cs typeface="Lato"/>
              <a:sym typeface="Lato"/>
            </a:endParaRPr>
          </a:p>
          <a:p>
            <a:pPr marL="914400" lvl="0" indent="0" algn="l" rtl="0">
              <a:lnSpc>
                <a:spcPct val="95000"/>
              </a:lnSpc>
              <a:spcBef>
                <a:spcPts val="0"/>
              </a:spcBef>
              <a:spcAft>
                <a:spcPts val="0"/>
              </a:spcAft>
              <a:buNone/>
            </a:pPr>
            <a:endParaRPr sz="1075">
              <a:solidFill>
                <a:srgbClr val="005C58"/>
              </a:solidFill>
              <a:latin typeface="Lato"/>
              <a:ea typeface="Lato"/>
              <a:cs typeface="Lato"/>
              <a:sym typeface="Lato"/>
            </a:endParaRPr>
          </a:p>
          <a:p>
            <a:pPr marL="457200" lvl="0" indent="-296862" algn="l" rtl="0">
              <a:lnSpc>
                <a:spcPct val="95000"/>
              </a:lnSpc>
              <a:spcBef>
                <a:spcPts val="0"/>
              </a:spcBef>
              <a:spcAft>
                <a:spcPts val="0"/>
              </a:spcAft>
              <a:buClr>
                <a:srgbClr val="005C58"/>
              </a:buClr>
              <a:buSzPts val="1075"/>
              <a:buFont typeface="Lato"/>
              <a:buChar char="➔"/>
            </a:pPr>
            <a:r>
              <a:rPr lang="en" sz="1075" b="1">
                <a:solidFill>
                  <a:srgbClr val="005C58"/>
                </a:solidFill>
                <a:latin typeface="Lato"/>
                <a:ea typeface="Lato"/>
                <a:cs typeface="Lato"/>
                <a:sym typeface="Lato"/>
              </a:rPr>
              <a:t>We work in partnership</a:t>
            </a:r>
            <a:r>
              <a:rPr lang="en" sz="1075">
                <a:solidFill>
                  <a:srgbClr val="005C58"/>
                </a:solidFill>
                <a:latin typeface="Lato"/>
                <a:ea typeface="Lato"/>
                <a:cs typeface="Lato"/>
                <a:sym typeface="Lato"/>
              </a:rPr>
              <a:t> with social justice movements for a future in which people, land, and relationships are respected.</a:t>
            </a:r>
            <a:endParaRPr sz="1075">
              <a:solidFill>
                <a:srgbClr val="005C58"/>
              </a:solidFill>
              <a:latin typeface="Lato"/>
              <a:ea typeface="Lato"/>
              <a:cs typeface="Lato"/>
              <a:sym typeface="Lato"/>
            </a:endParaRPr>
          </a:p>
          <a:p>
            <a:pPr marL="914400" lvl="0" indent="0" algn="l" rtl="0">
              <a:lnSpc>
                <a:spcPct val="95000"/>
              </a:lnSpc>
              <a:spcBef>
                <a:spcPts val="0"/>
              </a:spcBef>
              <a:spcAft>
                <a:spcPts val="0"/>
              </a:spcAft>
              <a:buNone/>
            </a:pPr>
            <a:endParaRPr sz="1075">
              <a:solidFill>
                <a:srgbClr val="005C58"/>
              </a:solidFill>
              <a:latin typeface="Lato"/>
              <a:ea typeface="Lato"/>
              <a:cs typeface="Lato"/>
              <a:sym typeface="Lato"/>
            </a:endParaRPr>
          </a:p>
          <a:p>
            <a:pPr marL="457200" lvl="0" indent="-296862" algn="l" rtl="0">
              <a:lnSpc>
                <a:spcPct val="95000"/>
              </a:lnSpc>
              <a:spcBef>
                <a:spcPts val="0"/>
              </a:spcBef>
              <a:spcAft>
                <a:spcPts val="0"/>
              </a:spcAft>
              <a:buClr>
                <a:srgbClr val="005C58"/>
              </a:buClr>
              <a:buSzPts val="1075"/>
              <a:buFont typeface="Lato"/>
              <a:buChar char="➔"/>
            </a:pPr>
            <a:r>
              <a:rPr lang="en" sz="1075" b="1">
                <a:solidFill>
                  <a:srgbClr val="005C58"/>
                </a:solidFill>
                <a:latin typeface="Lato"/>
                <a:ea typeface="Lato"/>
                <a:cs typeface="Lato"/>
                <a:sym typeface="Lato"/>
              </a:rPr>
              <a:t>We aspire to stand in ever greater solidarity</a:t>
            </a:r>
            <a:r>
              <a:rPr lang="en" sz="1075">
                <a:solidFill>
                  <a:srgbClr val="005C58"/>
                </a:solidFill>
                <a:latin typeface="Lato"/>
                <a:ea typeface="Lato"/>
                <a:cs typeface="Lato"/>
                <a:sym typeface="Lato"/>
              </a:rPr>
              <a:t> with global movements that advance human rights - especially the right to food and place.</a:t>
            </a:r>
            <a:endParaRPr sz="1312">
              <a:solidFill>
                <a:srgbClr val="005C58"/>
              </a:solidFill>
              <a:latin typeface="Lato"/>
              <a:ea typeface="Lato"/>
              <a:cs typeface="Lato"/>
              <a:sym typeface="Lato"/>
            </a:endParaRPr>
          </a:p>
        </p:txBody>
      </p:sp>
      <p:pic>
        <p:nvPicPr>
          <p:cNvPr id="65" name="Google Shape;65;p14"/>
          <p:cNvPicPr preferRelativeResize="0"/>
          <p:nvPr/>
        </p:nvPicPr>
        <p:blipFill>
          <a:blip r:embed="rId4">
            <a:alphaModFix/>
          </a:blip>
          <a:stretch>
            <a:fillRect/>
          </a:stretch>
        </p:blipFill>
        <p:spPr>
          <a:xfrm>
            <a:off x="-1" y="-12"/>
            <a:ext cx="3428177" cy="5143501"/>
          </a:xfrm>
          <a:prstGeom prst="rect">
            <a:avLst/>
          </a:prstGeom>
          <a:noFill/>
          <a:ln>
            <a:noFill/>
          </a:ln>
        </p:spPr>
      </p:pic>
      <p:sp>
        <p:nvSpPr>
          <p:cNvPr id="66" name="Google Shape;66;p14"/>
          <p:cNvSpPr txBox="1"/>
          <p:nvPr/>
        </p:nvSpPr>
        <p:spPr>
          <a:xfrm>
            <a:off x="214075" y="2796600"/>
            <a:ext cx="3000000" cy="20061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200" i="1">
                <a:solidFill>
                  <a:schemeClr val="lt1"/>
                </a:solidFill>
                <a:latin typeface="Bebas Neue"/>
                <a:ea typeface="Bebas Neue"/>
                <a:cs typeface="Bebas Neue"/>
                <a:sym typeface="Bebas Neue"/>
              </a:rPr>
              <a:t>WE BELIEVE WE HAVE ONE GENERATION TO TRANSFORM AGRICULTURE IN SERVICE TO OUR COMMUNITIES AND THE LAND. </a:t>
            </a:r>
            <a:endParaRPr sz="2200" i="1">
              <a:solidFill>
                <a:schemeClr val="lt1"/>
              </a:solidFill>
              <a:latin typeface="Bebas Neue"/>
              <a:ea typeface="Bebas Neue"/>
              <a:cs typeface="Bebas Neue"/>
              <a:sym typeface="Bebas Neue"/>
            </a:endParaRPr>
          </a:p>
          <a:p>
            <a:pPr marL="0" lvl="0" indent="0" algn="l" rtl="0">
              <a:spcBef>
                <a:spcPts val="1000"/>
              </a:spcBef>
              <a:spcAft>
                <a:spcPts val="0"/>
              </a:spcAft>
              <a:buNone/>
            </a:pPr>
            <a:r>
              <a:rPr lang="en" sz="2200" i="1">
                <a:solidFill>
                  <a:srgbClr val="F3C43C"/>
                </a:solidFill>
                <a:latin typeface="Bebas Neue"/>
                <a:ea typeface="Bebas Neue"/>
                <a:cs typeface="Bebas Neue"/>
                <a:sym typeface="Bebas Neue"/>
              </a:rPr>
              <a:t>// WE ARE THAT GENERATION.</a:t>
            </a:r>
            <a:endParaRPr sz="2200">
              <a:solidFill>
                <a:srgbClr val="F3C43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200"/>
                                        <p:tgtEl>
                                          <p:spTgt spid="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title"/>
          </p:nvPr>
        </p:nvSpPr>
        <p:spPr>
          <a:xfrm>
            <a:off x="460050" y="796200"/>
            <a:ext cx="4181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Arial"/>
              <a:buNone/>
            </a:pPr>
            <a:r>
              <a:rPr lang="en" sz="7000">
                <a:solidFill>
                  <a:srgbClr val="005C58"/>
                </a:solidFill>
                <a:latin typeface="Bebas Neue"/>
                <a:ea typeface="Bebas Neue"/>
                <a:cs typeface="Bebas Neue"/>
                <a:sym typeface="Bebas Neue"/>
              </a:rPr>
              <a:t>Case study</a:t>
            </a:r>
            <a:endParaRPr sz="7000"/>
          </a:p>
        </p:txBody>
      </p:sp>
      <p:sp>
        <p:nvSpPr>
          <p:cNvPr id="245" name="Google Shape;245;p32"/>
          <p:cNvSpPr txBox="1">
            <a:spLocks noGrp="1"/>
          </p:cNvSpPr>
          <p:nvPr>
            <p:ph type="body" idx="1"/>
          </p:nvPr>
        </p:nvSpPr>
        <p:spPr>
          <a:xfrm>
            <a:off x="493950" y="1395575"/>
            <a:ext cx="7459200" cy="6525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SzPts val="1018"/>
              <a:buNone/>
            </a:pPr>
            <a:r>
              <a:rPr lang="en" sz="3565" i="1">
                <a:solidFill>
                  <a:srgbClr val="005C58"/>
                </a:solidFill>
                <a:latin typeface="Bebas Neue"/>
                <a:ea typeface="Bebas Neue"/>
                <a:cs typeface="Bebas Neue"/>
                <a:sym typeface="Bebas Neue"/>
              </a:rPr>
              <a:t>applegate</a:t>
            </a:r>
            <a:endParaRPr sz="2600">
              <a:solidFill>
                <a:srgbClr val="00837E"/>
              </a:solidFill>
              <a:latin typeface="Lato"/>
              <a:ea typeface="Lato"/>
              <a:cs typeface="Lato"/>
              <a:sym typeface="Lato"/>
            </a:endParaRPr>
          </a:p>
        </p:txBody>
      </p:sp>
      <p:sp>
        <p:nvSpPr>
          <p:cNvPr id="246" name="Google Shape;246;p32"/>
          <p:cNvSpPr txBox="1">
            <a:spLocks noGrp="1"/>
          </p:cNvSpPr>
          <p:nvPr>
            <p:ph type="body" idx="1"/>
          </p:nvPr>
        </p:nvSpPr>
        <p:spPr>
          <a:xfrm>
            <a:off x="493950" y="2091900"/>
            <a:ext cx="2871600" cy="23238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400"/>
              </a:spcAft>
              <a:buNone/>
            </a:pPr>
            <a:r>
              <a:rPr lang="en" sz="1250">
                <a:solidFill>
                  <a:srgbClr val="005C58"/>
                </a:solidFill>
                <a:latin typeface="Lato"/>
                <a:ea typeface="Lato"/>
                <a:cs typeface="Lato"/>
                <a:sym typeface="Lato"/>
              </a:rPr>
              <a:t>Our friends at Applegate were kind enough to invite National Young Farmers Coalition to share a booth with them at Natural Products Expo East. This enabled us to increase our engagement and connect with new audiences at a very low cost!</a:t>
            </a:r>
            <a:endParaRPr sz="800">
              <a:solidFill>
                <a:srgbClr val="005C58"/>
              </a:solidFill>
              <a:latin typeface="Lato"/>
              <a:ea typeface="Lato"/>
              <a:cs typeface="Lato"/>
              <a:sym typeface="Lato"/>
            </a:endParaRPr>
          </a:p>
        </p:txBody>
      </p:sp>
      <p:pic>
        <p:nvPicPr>
          <p:cNvPr id="247" name="Google Shape;247;p32"/>
          <p:cNvPicPr preferRelativeResize="0"/>
          <p:nvPr/>
        </p:nvPicPr>
        <p:blipFill>
          <a:blip r:embed="rId3">
            <a:alphaModFix/>
          </a:blip>
          <a:stretch>
            <a:fillRect/>
          </a:stretch>
        </p:blipFill>
        <p:spPr>
          <a:xfrm>
            <a:off x="8412375" y="3962650"/>
            <a:ext cx="602550" cy="1042598"/>
          </a:xfrm>
          <a:prstGeom prst="rect">
            <a:avLst/>
          </a:prstGeom>
          <a:noFill/>
          <a:ln>
            <a:noFill/>
          </a:ln>
        </p:spPr>
      </p:pic>
      <p:pic>
        <p:nvPicPr>
          <p:cNvPr id="248" name="Google Shape;248;p32"/>
          <p:cNvPicPr preferRelativeResize="0"/>
          <p:nvPr/>
        </p:nvPicPr>
        <p:blipFill rotWithShape="1">
          <a:blip r:embed="rId4">
            <a:alphaModFix/>
          </a:blip>
          <a:srcRect r="82577" b="71699"/>
          <a:stretch/>
        </p:blipFill>
        <p:spPr>
          <a:xfrm>
            <a:off x="7802499" y="0"/>
            <a:ext cx="1212425" cy="917500"/>
          </a:xfrm>
          <a:prstGeom prst="rect">
            <a:avLst/>
          </a:prstGeom>
          <a:noFill/>
          <a:ln>
            <a:noFill/>
          </a:ln>
        </p:spPr>
      </p:pic>
      <p:pic>
        <p:nvPicPr>
          <p:cNvPr id="249" name="Google Shape;249;p32"/>
          <p:cNvPicPr preferRelativeResize="0"/>
          <p:nvPr/>
        </p:nvPicPr>
        <p:blipFill rotWithShape="1">
          <a:blip r:embed="rId5">
            <a:alphaModFix/>
          </a:blip>
          <a:srcRect l="8587" t="2210" r="5538"/>
          <a:stretch/>
        </p:blipFill>
        <p:spPr>
          <a:xfrm>
            <a:off x="3884850" y="1084312"/>
            <a:ext cx="3917700" cy="3345900"/>
          </a:xfrm>
          <a:prstGeom prst="roundRect">
            <a:avLst>
              <a:gd name="adj" fmla="val 16667"/>
            </a:avLst>
          </a:prstGeom>
          <a:noFill/>
          <a:ln w="38100" cap="flat" cmpd="sng">
            <a:solidFill>
              <a:srgbClr val="005C58"/>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460050" y="796200"/>
            <a:ext cx="4181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Arial"/>
              <a:buNone/>
            </a:pPr>
            <a:r>
              <a:rPr lang="en" sz="7000">
                <a:solidFill>
                  <a:srgbClr val="005C58"/>
                </a:solidFill>
                <a:latin typeface="Bebas Neue"/>
                <a:ea typeface="Bebas Neue"/>
                <a:cs typeface="Bebas Neue"/>
                <a:sym typeface="Bebas Neue"/>
              </a:rPr>
              <a:t>Case study</a:t>
            </a:r>
            <a:endParaRPr sz="7000"/>
          </a:p>
        </p:txBody>
      </p:sp>
      <p:sp>
        <p:nvSpPr>
          <p:cNvPr id="255" name="Google Shape;255;p33"/>
          <p:cNvSpPr txBox="1">
            <a:spLocks noGrp="1"/>
          </p:cNvSpPr>
          <p:nvPr>
            <p:ph type="body" idx="1"/>
          </p:nvPr>
        </p:nvSpPr>
        <p:spPr>
          <a:xfrm>
            <a:off x="493950" y="1395575"/>
            <a:ext cx="7459200" cy="6525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SzPts val="1018"/>
              <a:buNone/>
            </a:pPr>
            <a:r>
              <a:rPr lang="en" sz="3565" i="1">
                <a:solidFill>
                  <a:srgbClr val="005C58"/>
                </a:solidFill>
                <a:latin typeface="Bebas Neue"/>
                <a:ea typeface="Bebas Neue"/>
                <a:cs typeface="Bebas Neue"/>
                <a:sym typeface="Bebas Neue"/>
              </a:rPr>
              <a:t>butcherbox</a:t>
            </a:r>
            <a:endParaRPr sz="2600">
              <a:solidFill>
                <a:srgbClr val="00837E"/>
              </a:solidFill>
              <a:latin typeface="Lato"/>
              <a:ea typeface="Lato"/>
              <a:cs typeface="Lato"/>
              <a:sym typeface="Lato"/>
            </a:endParaRPr>
          </a:p>
        </p:txBody>
      </p:sp>
      <p:pic>
        <p:nvPicPr>
          <p:cNvPr id="256" name="Google Shape;256;p33"/>
          <p:cNvPicPr preferRelativeResize="0"/>
          <p:nvPr/>
        </p:nvPicPr>
        <p:blipFill>
          <a:blip r:embed="rId3">
            <a:alphaModFix/>
          </a:blip>
          <a:stretch>
            <a:fillRect/>
          </a:stretch>
        </p:blipFill>
        <p:spPr>
          <a:xfrm>
            <a:off x="8412375" y="3962650"/>
            <a:ext cx="602550" cy="1042598"/>
          </a:xfrm>
          <a:prstGeom prst="rect">
            <a:avLst/>
          </a:prstGeom>
          <a:noFill/>
          <a:ln>
            <a:noFill/>
          </a:ln>
        </p:spPr>
      </p:pic>
      <p:pic>
        <p:nvPicPr>
          <p:cNvPr id="257" name="Google Shape;257;p33"/>
          <p:cNvPicPr preferRelativeResize="0"/>
          <p:nvPr/>
        </p:nvPicPr>
        <p:blipFill rotWithShape="1">
          <a:blip r:embed="rId4">
            <a:alphaModFix/>
          </a:blip>
          <a:srcRect r="7672"/>
          <a:stretch/>
        </p:blipFill>
        <p:spPr>
          <a:xfrm>
            <a:off x="6031625" y="0"/>
            <a:ext cx="2983301" cy="755700"/>
          </a:xfrm>
          <a:prstGeom prst="rect">
            <a:avLst/>
          </a:prstGeom>
          <a:noFill/>
          <a:ln>
            <a:noFill/>
          </a:ln>
        </p:spPr>
      </p:pic>
      <p:pic>
        <p:nvPicPr>
          <p:cNvPr id="258" name="Google Shape;258;p33"/>
          <p:cNvPicPr preferRelativeResize="0"/>
          <p:nvPr/>
        </p:nvPicPr>
        <p:blipFill>
          <a:blip r:embed="rId5">
            <a:alphaModFix amt="76000"/>
          </a:blip>
          <a:stretch>
            <a:fillRect/>
          </a:stretch>
        </p:blipFill>
        <p:spPr>
          <a:xfrm>
            <a:off x="4507537" y="-443987"/>
            <a:ext cx="6031473" cy="6031473"/>
          </a:xfrm>
          <a:prstGeom prst="rect">
            <a:avLst/>
          </a:prstGeom>
          <a:noFill/>
          <a:ln>
            <a:noFill/>
          </a:ln>
        </p:spPr>
      </p:pic>
      <p:sp>
        <p:nvSpPr>
          <p:cNvPr id="259" name="Google Shape;259;p33"/>
          <p:cNvSpPr txBox="1">
            <a:spLocks noGrp="1"/>
          </p:cNvSpPr>
          <p:nvPr>
            <p:ph type="body" idx="1"/>
          </p:nvPr>
        </p:nvSpPr>
        <p:spPr>
          <a:xfrm>
            <a:off x="280625" y="2144850"/>
            <a:ext cx="6339300" cy="2565300"/>
          </a:xfrm>
          <a:prstGeom prst="rect">
            <a:avLst/>
          </a:prstGeom>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 sz="1300">
                <a:solidFill>
                  <a:srgbClr val="005C58"/>
                </a:solidFill>
                <a:latin typeface="Lato"/>
                <a:ea typeface="Lato"/>
                <a:cs typeface="Lato"/>
                <a:sym typeface="Lato"/>
              </a:rPr>
              <a:t>"At ButcherBox, we believe enabling a more diverse group of people, including Black, Indigenous and People of Color (BIPOC), to access land and humanely raise livestock can bring impactful change to the food industry. Through our partnership with the National Young Farmers Coalition, we were introduced to the BIPOC Land Fellows Technical Assistance Fund and were immediately impressed by their holistic approach to supporting BIPOC fellows. The fund, which supports the fellows’ immediate needs such as legal and financial assistance, while embracing other essentials such as mental health care, squarely aligns with our values and brand mission and is why we’re honored to contribute and support the next generation of farmers and ranchers."</a:t>
            </a:r>
            <a:endParaRPr sz="1300">
              <a:solidFill>
                <a:srgbClr val="005C58"/>
              </a:solidFill>
              <a:latin typeface="Lato"/>
              <a:ea typeface="Lato"/>
              <a:cs typeface="Lato"/>
              <a:sym typeface="Lato"/>
            </a:endParaRPr>
          </a:p>
          <a:p>
            <a:pPr marL="0" lvl="0" indent="0" algn="l" rtl="0">
              <a:lnSpc>
                <a:spcPct val="100000"/>
              </a:lnSpc>
              <a:spcBef>
                <a:spcPts val="1400"/>
              </a:spcBef>
              <a:spcAft>
                <a:spcPts val="1400"/>
              </a:spcAft>
              <a:buNone/>
            </a:pPr>
            <a:br>
              <a:rPr lang="en" sz="1300">
                <a:solidFill>
                  <a:srgbClr val="005C58"/>
                </a:solidFill>
                <a:latin typeface="Lato"/>
                <a:ea typeface="Lato"/>
                <a:cs typeface="Lato"/>
                <a:sym typeface="Lato"/>
              </a:rPr>
            </a:br>
            <a:r>
              <a:rPr lang="en" sz="1300" i="1">
                <a:solidFill>
                  <a:srgbClr val="005C58"/>
                </a:solidFill>
                <a:latin typeface="Lato"/>
                <a:ea typeface="Lato"/>
                <a:cs typeface="Lato"/>
                <a:sym typeface="Lato"/>
              </a:rPr>
              <a:t>-Kelly Hilovsky, Social and Environmental Impact Manager</a:t>
            </a:r>
            <a:endParaRPr sz="1300" i="1">
              <a:solidFill>
                <a:srgbClr val="005C5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mt="28000"/>
          </a:blip>
          <a:stretch>
            <a:fillRect/>
          </a:stretch>
        </p:blipFill>
        <p:spPr>
          <a:xfrm>
            <a:off x="4851950" y="0"/>
            <a:ext cx="5143501" cy="5143501"/>
          </a:xfrm>
          <a:prstGeom prst="rect">
            <a:avLst/>
          </a:prstGeom>
          <a:noFill/>
          <a:ln>
            <a:noFill/>
          </a:ln>
        </p:spPr>
      </p:pic>
      <p:pic>
        <p:nvPicPr>
          <p:cNvPr id="72" name="Google Shape;72;p15"/>
          <p:cNvPicPr preferRelativeResize="0"/>
          <p:nvPr/>
        </p:nvPicPr>
        <p:blipFill>
          <a:blip r:embed="rId4">
            <a:alphaModFix/>
          </a:blip>
          <a:stretch>
            <a:fillRect/>
          </a:stretch>
        </p:blipFill>
        <p:spPr>
          <a:xfrm>
            <a:off x="8412375" y="3962650"/>
            <a:ext cx="602550" cy="1042598"/>
          </a:xfrm>
          <a:prstGeom prst="rect">
            <a:avLst/>
          </a:prstGeom>
          <a:noFill/>
          <a:ln>
            <a:noFill/>
          </a:ln>
        </p:spPr>
      </p:pic>
      <p:sp>
        <p:nvSpPr>
          <p:cNvPr id="73" name="Google Shape;73;p15"/>
          <p:cNvSpPr txBox="1">
            <a:spLocks noGrp="1"/>
          </p:cNvSpPr>
          <p:nvPr>
            <p:ph type="title" idx="4294967295"/>
          </p:nvPr>
        </p:nvSpPr>
        <p:spPr>
          <a:xfrm>
            <a:off x="509100" y="436425"/>
            <a:ext cx="5041800" cy="148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5550">
                <a:solidFill>
                  <a:schemeClr val="lt1"/>
                </a:solidFill>
                <a:highlight>
                  <a:srgbClr val="005C58"/>
                </a:highlight>
                <a:latin typeface="Bebas Neue"/>
                <a:ea typeface="Bebas Neue"/>
                <a:cs typeface="Bebas Neue"/>
                <a:sym typeface="Bebas Neue"/>
              </a:rPr>
              <a:t>//mission</a:t>
            </a:r>
            <a:endParaRPr sz="5550">
              <a:solidFill>
                <a:schemeClr val="lt1"/>
              </a:solidFill>
              <a:highlight>
                <a:srgbClr val="005C58"/>
              </a:highlight>
            </a:endParaRPr>
          </a:p>
        </p:txBody>
      </p:sp>
      <p:sp>
        <p:nvSpPr>
          <p:cNvPr id="74" name="Google Shape;74;p15"/>
          <p:cNvSpPr txBox="1"/>
          <p:nvPr/>
        </p:nvSpPr>
        <p:spPr>
          <a:xfrm>
            <a:off x="532325" y="1410725"/>
            <a:ext cx="6811200" cy="86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200" i="1">
                <a:solidFill>
                  <a:srgbClr val="00837E"/>
                </a:solidFill>
                <a:latin typeface="Bebas Neue"/>
                <a:ea typeface="Bebas Neue"/>
                <a:cs typeface="Bebas Neue"/>
                <a:sym typeface="Bebas Neue"/>
              </a:rPr>
              <a:t>The National Young Farmers Coalition shifts power and change policy to equitably resource our new generation of working farmers.</a:t>
            </a:r>
            <a:endParaRPr sz="2200" i="1">
              <a:solidFill>
                <a:srgbClr val="00837E"/>
              </a:solidFill>
            </a:endParaRPr>
          </a:p>
        </p:txBody>
      </p:sp>
      <p:sp>
        <p:nvSpPr>
          <p:cNvPr id="75" name="Google Shape;75;p15"/>
          <p:cNvSpPr txBox="1">
            <a:spLocks noGrp="1"/>
          </p:cNvSpPr>
          <p:nvPr>
            <p:ph type="title" idx="4294967295"/>
          </p:nvPr>
        </p:nvSpPr>
        <p:spPr>
          <a:xfrm>
            <a:off x="592725" y="2644600"/>
            <a:ext cx="3373500" cy="14823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 sz="5550">
                <a:solidFill>
                  <a:schemeClr val="lt1"/>
                </a:solidFill>
                <a:highlight>
                  <a:srgbClr val="005C58"/>
                </a:highlight>
                <a:latin typeface="Bebas Neue"/>
                <a:ea typeface="Bebas Neue"/>
                <a:cs typeface="Bebas Neue"/>
                <a:sym typeface="Bebas Neue"/>
              </a:rPr>
              <a:t>//vision</a:t>
            </a:r>
            <a:endParaRPr sz="5550">
              <a:solidFill>
                <a:schemeClr val="lt1"/>
              </a:solidFill>
              <a:highlight>
                <a:srgbClr val="005C58"/>
              </a:highlight>
            </a:endParaRPr>
          </a:p>
        </p:txBody>
      </p:sp>
      <p:sp>
        <p:nvSpPr>
          <p:cNvPr id="76" name="Google Shape;76;p15"/>
          <p:cNvSpPr txBox="1"/>
          <p:nvPr/>
        </p:nvSpPr>
        <p:spPr>
          <a:xfrm>
            <a:off x="491500" y="3552475"/>
            <a:ext cx="6480600" cy="1200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200" i="1">
                <a:solidFill>
                  <a:srgbClr val="00837E"/>
                </a:solidFill>
                <a:latin typeface="Bebas Neue"/>
                <a:ea typeface="Bebas Neue"/>
                <a:cs typeface="Bebas Neue"/>
                <a:sym typeface="Bebas Neue"/>
              </a:rPr>
              <a:t>We envision a just future where farming is free of racial violence, accessible to communities, oriented towards environmental well-being, and concerned with health over profit.</a:t>
            </a:r>
            <a:endParaRPr sz="2200" i="1">
              <a:solidFill>
                <a:srgbClr val="00837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8412375" y="3962650"/>
            <a:ext cx="602550" cy="1042598"/>
          </a:xfrm>
          <a:prstGeom prst="rect">
            <a:avLst/>
          </a:prstGeom>
          <a:noFill/>
          <a:ln>
            <a:noFill/>
          </a:ln>
        </p:spPr>
      </p:pic>
      <p:sp>
        <p:nvSpPr>
          <p:cNvPr id="82" name="Google Shape;82;p16"/>
          <p:cNvSpPr txBox="1">
            <a:spLocks noGrp="1"/>
          </p:cNvSpPr>
          <p:nvPr>
            <p:ph type="title" idx="4294967295"/>
          </p:nvPr>
        </p:nvSpPr>
        <p:spPr>
          <a:xfrm>
            <a:off x="523850" y="272425"/>
            <a:ext cx="7791300" cy="1482300"/>
          </a:xfrm>
          <a:prstGeom prst="rect">
            <a:avLst/>
          </a:prstGeom>
        </p:spPr>
        <p:txBody>
          <a:bodyPr spcFirstLastPara="1" wrap="square" lIns="0" tIns="91425" rIns="91425" bIns="91425" anchor="t" anchorCtr="0">
            <a:noAutofit/>
          </a:bodyPr>
          <a:lstStyle/>
          <a:p>
            <a:pPr marL="0" lvl="0" indent="0" algn="l" rtl="0">
              <a:spcBef>
                <a:spcPts val="0"/>
              </a:spcBef>
              <a:spcAft>
                <a:spcPts val="0"/>
              </a:spcAft>
              <a:buSzPts val="990"/>
              <a:buNone/>
            </a:pPr>
            <a:r>
              <a:rPr lang="en" sz="7000">
                <a:solidFill>
                  <a:srgbClr val="005C58"/>
                </a:solidFill>
                <a:latin typeface="Bebas Neue"/>
                <a:ea typeface="Bebas Neue"/>
                <a:cs typeface="Bebas Neue"/>
                <a:sym typeface="Bebas Neue"/>
              </a:rPr>
              <a:t>About our coalition</a:t>
            </a:r>
            <a:endParaRPr sz="7000">
              <a:solidFill>
                <a:srgbClr val="005C58"/>
              </a:solidFill>
            </a:endParaRPr>
          </a:p>
        </p:txBody>
      </p:sp>
      <p:sp>
        <p:nvSpPr>
          <p:cNvPr id="83" name="Google Shape;83;p16"/>
          <p:cNvSpPr txBox="1">
            <a:spLocks noGrp="1"/>
          </p:cNvSpPr>
          <p:nvPr>
            <p:ph type="subTitle" idx="4294967295"/>
          </p:nvPr>
        </p:nvSpPr>
        <p:spPr>
          <a:xfrm>
            <a:off x="554875" y="1529750"/>
            <a:ext cx="7090500" cy="2931600"/>
          </a:xfrm>
          <a:prstGeom prst="rect">
            <a:avLst/>
          </a:prstGeom>
        </p:spPr>
        <p:txBody>
          <a:bodyPr spcFirstLastPara="1" wrap="square" lIns="0" tIns="0" rIns="91425" bIns="0" anchor="t" anchorCtr="0">
            <a:spAutoFit/>
          </a:bodyPr>
          <a:lstStyle/>
          <a:p>
            <a:pPr marL="457200" lvl="0" indent="-304800" algn="l" rtl="0">
              <a:spcBef>
                <a:spcPts val="1200"/>
              </a:spcBef>
              <a:spcAft>
                <a:spcPts val="0"/>
              </a:spcAft>
              <a:buClr>
                <a:srgbClr val="005C58"/>
              </a:buClr>
              <a:buSzPts val="1200"/>
              <a:buFont typeface="Lato"/>
              <a:buChar char="➔"/>
            </a:pPr>
            <a:r>
              <a:rPr lang="en" sz="1200">
                <a:solidFill>
                  <a:srgbClr val="005C58"/>
                </a:solidFill>
                <a:latin typeface="Lato"/>
                <a:ea typeface="Lato"/>
                <a:cs typeface="Lato"/>
                <a:sym typeface="Lato"/>
              </a:rPr>
              <a:t>Our coalition formed in 2010 to create a unified voice for the future in federal farm policy conversations.  </a:t>
            </a:r>
            <a:r>
              <a:rPr lang="en" sz="1200" b="1">
                <a:solidFill>
                  <a:srgbClr val="005C58"/>
                </a:solidFill>
                <a:latin typeface="Lato"/>
                <a:ea typeface="Lato"/>
                <a:cs typeface="Lato"/>
                <a:sym typeface="Lato"/>
              </a:rPr>
              <a:t>In the last decade we have advocated for policies that have:</a:t>
            </a:r>
            <a:r>
              <a:rPr lang="en" sz="1200">
                <a:solidFill>
                  <a:srgbClr val="005C58"/>
                </a:solidFill>
                <a:latin typeface="Lato"/>
                <a:ea typeface="Lato"/>
                <a:cs typeface="Lato"/>
                <a:sym typeface="Lato"/>
              </a:rPr>
              <a:t> </a:t>
            </a:r>
            <a:endParaRPr sz="1200">
              <a:solidFill>
                <a:srgbClr val="005C58"/>
              </a:solidFill>
              <a:latin typeface="Lato"/>
              <a:ea typeface="Lato"/>
              <a:cs typeface="Lato"/>
              <a:sym typeface="Lato"/>
            </a:endParaRPr>
          </a:p>
          <a:p>
            <a:pPr marL="914400" lvl="1" indent="-304800" algn="l" rtl="0">
              <a:spcBef>
                <a:spcPts val="1000"/>
              </a:spcBef>
              <a:spcAft>
                <a:spcPts val="0"/>
              </a:spcAft>
              <a:buClr>
                <a:srgbClr val="005C58"/>
              </a:buClr>
              <a:buSzPts val="1200"/>
              <a:buFont typeface="Lato"/>
              <a:buChar char="◆"/>
            </a:pPr>
            <a:r>
              <a:rPr lang="en" sz="1200">
                <a:solidFill>
                  <a:srgbClr val="005C58"/>
                </a:solidFill>
                <a:latin typeface="Lato"/>
                <a:ea typeface="Lato"/>
                <a:cs typeface="Lato"/>
                <a:sym typeface="Lato"/>
              </a:rPr>
              <a:t>Created a</a:t>
            </a:r>
            <a:r>
              <a:rPr lang="en" sz="1200">
                <a:solidFill>
                  <a:srgbClr val="005C58"/>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 </a:t>
            </a:r>
            <a:r>
              <a:rPr lang="en" sz="1200" u="sng">
                <a:solidFill>
                  <a:srgbClr val="F3C43C"/>
                </a:solidFill>
                <a:latin typeface="Lato"/>
                <a:ea typeface="Lato"/>
                <a:cs typeface="Lato"/>
                <a:sym typeface="Lato"/>
                <a:hlinkClick r:id="rId4">
                  <a:extLst>
                    <a:ext uri="{A12FA001-AC4F-418D-AE19-62706E023703}">
                      <ahyp:hlinkClr xmlns:ahyp="http://schemas.microsoft.com/office/drawing/2018/hyperlinkcolor" val="tx"/>
                    </a:ext>
                  </a:extLst>
                </a:hlinkClick>
              </a:rPr>
              <a:t>microloan program at USDA</a:t>
            </a:r>
            <a:endParaRPr sz="1200" u="sng">
              <a:solidFill>
                <a:srgbClr val="F3C43C"/>
              </a:solidFill>
              <a:latin typeface="Lato"/>
              <a:ea typeface="Lato"/>
              <a:cs typeface="Lato"/>
              <a:sym typeface="Lato"/>
            </a:endParaRPr>
          </a:p>
          <a:p>
            <a:pPr marL="914400" lvl="1" indent="-304800" algn="l" rtl="0">
              <a:spcBef>
                <a:spcPts val="0"/>
              </a:spcBef>
              <a:spcAft>
                <a:spcPts val="0"/>
              </a:spcAft>
              <a:buClr>
                <a:srgbClr val="005C58"/>
              </a:buClr>
              <a:buSzPts val="1200"/>
              <a:buFont typeface="Lato"/>
              <a:buChar char="◆"/>
            </a:pPr>
            <a:r>
              <a:rPr lang="en" sz="1200">
                <a:solidFill>
                  <a:srgbClr val="005C58"/>
                </a:solidFill>
                <a:latin typeface="Lato"/>
                <a:ea typeface="Lato"/>
                <a:cs typeface="Lato"/>
                <a:sym typeface="Lato"/>
              </a:rPr>
              <a:t>Secured</a:t>
            </a:r>
            <a:r>
              <a:rPr lang="en" sz="1200">
                <a:solidFill>
                  <a:srgbClr val="005C58"/>
                </a:solidFill>
                <a:uFill>
                  <a:noFill/>
                </a:uFill>
                <a:latin typeface="Lato"/>
                <a:ea typeface="Lato"/>
                <a:cs typeface="Lato"/>
                <a:sym typeface="Lato"/>
                <a:hlinkClick r:id="rId5">
                  <a:extLst>
                    <a:ext uri="{A12FA001-AC4F-418D-AE19-62706E023703}">
                      <ahyp:hlinkClr xmlns:ahyp="http://schemas.microsoft.com/office/drawing/2018/hyperlinkcolor" val="tx"/>
                    </a:ext>
                  </a:extLst>
                </a:hlinkClick>
              </a:rPr>
              <a:t> </a:t>
            </a:r>
            <a:r>
              <a:rPr lang="en" sz="1200" u="sng">
                <a:solidFill>
                  <a:srgbClr val="F3C43C"/>
                </a:solidFill>
                <a:latin typeface="Lato"/>
                <a:ea typeface="Lato"/>
                <a:cs typeface="Lato"/>
                <a:sym typeface="Lato"/>
                <a:hlinkClick r:id="rId5">
                  <a:extLst>
                    <a:ext uri="{A12FA001-AC4F-418D-AE19-62706E023703}">
                      <ahyp:hlinkClr xmlns:ahyp="http://schemas.microsoft.com/office/drawing/2018/hyperlinkcolor" val="tx"/>
                    </a:ext>
                  </a:extLst>
                </a:hlinkClick>
              </a:rPr>
              <a:t>historic funding for beginning farmer training and outreach to farmers of color</a:t>
            </a:r>
            <a:endParaRPr sz="1200" u="sng">
              <a:solidFill>
                <a:srgbClr val="F3C43C"/>
              </a:solidFill>
              <a:latin typeface="Lato"/>
              <a:ea typeface="Lato"/>
              <a:cs typeface="Lato"/>
              <a:sym typeface="Lato"/>
            </a:endParaRPr>
          </a:p>
          <a:p>
            <a:pPr marL="914400" lvl="1" indent="-304800" algn="l" rtl="0">
              <a:spcBef>
                <a:spcPts val="0"/>
              </a:spcBef>
              <a:spcAft>
                <a:spcPts val="0"/>
              </a:spcAft>
              <a:buClr>
                <a:srgbClr val="005C58"/>
              </a:buClr>
              <a:buSzPts val="1200"/>
              <a:buFont typeface="Lato"/>
              <a:buChar char="◆"/>
            </a:pPr>
            <a:r>
              <a:rPr lang="en" sz="1200">
                <a:solidFill>
                  <a:srgbClr val="005C58"/>
                </a:solidFill>
                <a:latin typeface="Lato"/>
                <a:ea typeface="Lato"/>
                <a:cs typeface="Lato"/>
                <a:sym typeface="Lato"/>
              </a:rPr>
              <a:t>Provided millions of dollars for</a:t>
            </a:r>
            <a:r>
              <a:rPr lang="en" sz="1200">
                <a:solidFill>
                  <a:srgbClr val="F3C43C"/>
                </a:solidFill>
                <a:uFill>
                  <a:noFill/>
                </a:uFill>
                <a:latin typeface="Lato"/>
                <a:ea typeface="Lato"/>
                <a:cs typeface="Lato"/>
                <a:sym typeface="Lato"/>
                <a:hlinkClick r:id="rId6">
                  <a:extLst>
                    <a:ext uri="{A12FA001-AC4F-418D-AE19-62706E023703}">
                      <ahyp:hlinkClr xmlns:ahyp="http://schemas.microsoft.com/office/drawing/2018/hyperlinkcolor" val="tx"/>
                    </a:ext>
                  </a:extLst>
                </a:hlinkClick>
              </a:rPr>
              <a:t> </a:t>
            </a:r>
            <a:r>
              <a:rPr lang="en" sz="1200" u="sng">
                <a:solidFill>
                  <a:srgbClr val="F3C43C"/>
                </a:solidFill>
                <a:latin typeface="Lato"/>
                <a:ea typeface="Lato"/>
                <a:cs typeface="Lato"/>
                <a:sym typeface="Lato"/>
                <a:hlinkClick r:id="rId6">
                  <a:extLst>
                    <a:ext uri="{A12FA001-AC4F-418D-AE19-62706E023703}">
                      <ahyp:hlinkClr xmlns:ahyp="http://schemas.microsoft.com/office/drawing/2018/hyperlinkcolor" val="tx"/>
                    </a:ext>
                  </a:extLst>
                </a:hlinkClick>
              </a:rPr>
              <a:t>farmland protection </a:t>
            </a:r>
            <a:endParaRPr sz="1200" u="sng">
              <a:solidFill>
                <a:srgbClr val="F3C43C"/>
              </a:solidFill>
              <a:latin typeface="Lato"/>
              <a:ea typeface="Lato"/>
              <a:cs typeface="Lato"/>
              <a:sym typeface="Lato"/>
            </a:endParaRPr>
          </a:p>
          <a:p>
            <a:pPr marL="914400" lvl="1" indent="-304800" algn="l" rtl="0">
              <a:spcBef>
                <a:spcPts val="0"/>
              </a:spcBef>
              <a:spcAft>
                <a:spcPts val="0"/>
              </a:spcAft>
              <a:buClr>
                <a:srgbClr val="005C58"/>
              </a:buClr>
              <a:buSzPts val="1200"/>
              <a:buFont typeface="Lato"/>
              <a:buChar char="◆"/>
            </a:pPr>
            <a:r>
              <a:rPr lang="en" sz="1200">
                <a:solidFill>
                  <a:srgbClr val="005C58"/>
                </a:solidFill>
                <a:latin typeface="Lato"/>
                <a:ea typeface="Lato"/>
                <a:cs typeface="Lato"/>
                <a:sym typeface="Lato"/>
              </a:rPr>
              <a:t>Invested in</a:t>
            </a:r>
            <a:r>
              <a:rPr lang="en" sz="1200">
                <a:solidFill>
                  <a:srgbClr val="005C58"/>
                </a:solidFill>
                <a:uFill>
                  <a:noFill/>
                </a:uFill>
                <a:latin typeface="Lato"/>
                <a:ea typeface="Lato"/>
                <a:cs typeface="Lato"/>
                <a:sym typeface="Lato"/>
                <a:hlinkClick r:id="rId7">
                  <a:extLst>
                    <a:ext uri="{A12FA001-AC4F-418D-AE19-62706E023703}">
                      <ahyp:hlinkClr xmlns:ahyp="http://schemas.microsoft.com/office/drawing/2018/hyperlinkcolor" val="tx"/>
                    </a:ext>
                  </a:extLst>
                </a:hlinkClick>
              </a:rPr>
              <a:t> </a:t>
            </a:r>
            <a:r>
              <a:rPr lang="en" sz="1200" u="sng">
                <a:solidFill>
                  <a:srgbClr val="F3C43C"/>
                </a:solidFill>
                <a:latin typeface="Lato"/>
                <a:ea typeface="Lato"/>
                <a:cs typeface="Lato"/>
                <a:sym typeface="Lato"/>
                <a:hlinkClick r:id="rId7">
                  <a:extLst>
                    <a:ext uri="{A12FA001-AC4F-418D-AE19-62706E023703}">
                      <ahyp:hlinkClr xmlns:ahyp="http://schemas.microsoft.com/office/drawing/2018/hyperlinkcolor" val="tx"/>
                    </a:ext>
                  </a:extLst>
                </a:hlinkClick>
              </a:rPr>
              <a:t>farmer mental health services</a:t>
            </a:r>
            <a:endParaRPr sz="1200" u="sng">
              <a:solidFill>
                <a:srgbClr val="F3C43C"/>
              </a:solidFill>
              <a:latin typeface="Lato"/>
              <a:ea typeface="Lato"/>
              <a:cs typeface="Lato"/>
              <a:sym typeface="Lato"/>
            </a:endParaRPr>
          </a:p>
          <a:p>
            <a:pPr marL="914400" lvl="1" indent="-304800" algn="l" rtl="0">
              <a:spcBef>
                <a:spcPts val="0"/>
              </a:spcBef>
              <a:spcAft>
                <a:spcPts val="0"/>
              </a:spcAft>
              <a:buClr>
                <a:srgbClr val="005C58"/>
              </a:buClr>
              <a:buSzPts val="1200"/>
              <a:buFont typeface="Lato"/>
              <a:buChar char="◆"/>
            </a:pPr>
            <a:r>
              <a:rPr lang="en" sz="1200">
                <a:solidFill>
                  <a:srgbClr val="005C58"/>
                </a:solidFill>
                <a:latin typeface="Lato"/>
                <a:ea typeface="Lato"/>
                <a:cs typeface="Lato"/>
                <a:sym typeface="Lato"/>
              </a:rPr>
              <a:t>Provided</a:t>
            </a:r>
            <a:r>
              <a:rPr lang="en" sz="1200">
                <a:solidFill>
                  <a:srgbClr val="005C58"/>
                </a:solidFill>
                <a:uFill>
                  <a:noFill/>
                </a:uFill>
                <a:latin typeface="Lato"/>
                <a:ea typeface="Lato"/>
                <a:cs typeface="Lato"/>
                <a:sym typeface="Lato"/>
                <a:hlinkClick r:id="rId8">
                  <a:extLst>
                    <a:ext uri="{A12FA001-AC4F-418D-AE19-62706E023703}">
                      <ahyp:hlinkClr xmlns:ahyp="http://schemas.microsoft.com/office/drawing/2018/hyperlinkcolor" val="tx"/>
                    </a:ext>
                  </a:extLst>
                </a:hlinkClick>
              </a:rPr>
              <a:t> </a:t>
            </a:r>
            <a:r>
              <a:rPr lang="en" sz="1200" u="sng">
                <a:solidFill>
                  <a:srgbClr val="F3C43C"/>
                </a:solidFill>
                <a:latin typeface="Lato"/>
                <a:ea typeface="Lato"/>
                <a:cs typeface="Lato"/>
                <a:sym typeface="Lato"/>
                <a:hlinkClick r:id="rId8">
                  <a:extLst>
                    <a:ext uri="{A12FA001-AC4F-418D-AE19-62706E023703}">
                      <ahyp:hlinkClr xmlns:ahyp="http://schemas.microsoft.com/office/drawing/2018/hyperlinkcolor" val="tx"/>
                    </a:ext>
                  </a:extLst>
                </a:hlinkClick>
              </a:rPr>
              <a:t>accessible COVID relief</a:t>
            </a:r>
            <a:r>
              <a:rPr lang="en" sz="1200">
                <a:solidFill>
                  <a:srgbClr val="005C58"/>
                </a:solidFill>
                <a:latin typeface="Lato"/>
                <a:ea typeface="Lato"/>
                <a:cs typeface="Lato"/>
                <a:sym typeface="Lato"/>
              </a:rPr>
              <a:t>,</a:t>
            </a:r>
            <a:r>
              <a:rPr lang="en" sz="1200" b="1">
                <a:solidFill>
                  <a:srgbClr val="005C58"/>
                </a:solidFill>
                <a:latin typeface="Lato"/>
                <a:ea typeface="Lato"/>
                <a:cs typeface="Lato"/>
                <a:sym typeface="Lato"/>
              </a:rPr>
              <a:t> and more. </a:t>
            </a:r>
            <a:endParaRPr sz="1200" b="1">
              <a:solidFill>
                <a:srgbClr val="005C58"/>
              </a:solidFill>
              <a:latin typeface="Lato"/>
              <a:ea typeface="Lato"/>
              <a:cs typeface="Lato"/>
              <a:sym typeface="Lato"/>
            </a:endParaRPr>
          </a:p>
          <a:p>
            <a:pPr marL="457200" lvl="0" indent="-304800" algn="l" rtl="0">
              <a:spcBef>
                <a:spcPts val="1000"/>
              </a:spcBef>
              <a:spcAft>
                <a:spcPts val="0"/>
              </a:spcAft>
              <a:buClr>
                <a:srgbClr val="005C58"/>
              </a:buClr>
              <a:buSzPts val="1200"/>
              <a:buFont typeface="Lato"/>
              <a:buChar char="➔"/>
            </a:pPr>
            <a:r>
              <a:rPr lang="en" sz="1200">
                <a:solidFill>
                  <a:srgbClr val="005C58"/>
                </a:solidFill>
                <a:latin typeface="Lato"/>
                <a:ea typeface="Lato"/>
                <a:cs typeface="Lato"/>
                <a:sym typeface="Lato"/>
              </a:rPr>
              <a:t>Our latest</a:t>
            </a:r>
            <a:r>
              <a:rPr lang="en" sz="1200">
                <a:solidFill>
                  <a:srgbClr val="005C58"/>
                </a:solidFill>
                <a:uFill>
                  <a:noFill/>
                </a:uFill>
                <a:latin typeface="Lato"/>
                <a:ea typeface="Lato"/>
                <a:cs typeface="Lato"/>
                <a:sym typeface="Lato"/>
                <a:hlinkClick r:id="rId9">
                  <a:extLst>
                    <a:ext uri="{A12FA001-AC4F-418D-AE19-62706E023703}">
                      <ahyp:hlinkClr xmlns:ahyp="http://schemas.microsoft.com/office/drawing/2018/hyperlinkcolor" val="tx"/>
                    </a:ext>
                  </a:extLst>
                </a:hlinkClick>
              </a:rPr>
              <a:t> </a:t>
            </a:r>
            <a:r>
              <a:rPr lang="en" sz="1200" b="1" u="sng">
                <a:solidFill>
                  <a:srgbClr val="005C58"/>
                </a:solidFill>
                <a:latin typeface="Lato"/>
                <a:ea typeface="Lato"/>
                <a:cs typeface="Lato"/>
                <a:sym typeface="Lato"/>
                <a:hlinkClick r:id="rId9">
                  <a:extLst>
                    <a:ext uri="{A12FA001-AC4F-418D-AE19-62706E023703}">
                      <ahyp:hlinkClr xmlns:ahyp="http://schemas.microsoft.com/office/drawing/2018/hyperlinkcolor" val="tx"/>
                    </a:ext>
                  </a:extLst>
                </a:hlinkClick>
              </a:rPr>
              <a:t>Strategic Plan</a:t>
            </a:r>
            <a:r>
              <a:rPr lang="en" sz="1200">
                <a:solidFill>
                  <a:srgbClr val="005C58"/>
                </a:solidFill>
                <a:latin typeface="Lato"/>
                <a:ea typeface="Lato"/>
                <a:cs typeface="Lato"/>
                <a:sym typeface="Lato"/>
              </a:rPr>
              <a:t> answers the call of our farmers for </a:t>
            </a:r>
            <a:r>
              <a:rPr lang="en" sz="1200" b="1">
                <a:solidFill>
                  <a:srgbClr val="005C58"/>
                </a:solidFill>
                <a:latin typeface="Lato"/>
                <a:ea typeface="Lato"/>
                <a:cs typeface="Lato"/>
                <a:sym typeface="Lato"/>
              </a:rPr>
              <a:t>bold, structural change.</a:t>
            </a:r>
            <a:r>
              <a:rPr lang="en" sz="1200">
                <a:solidFill>
                  <a:srgbClr val="005C58"/>
                </a:solidFill>
                <a:latin typeface="Lato"/>
                <a:ea typeface="Lato"/>
                <a:cs typeface="Lato"/>
                <a:sym typeface="Lato"/>
              </a:rPr>
              <a:t> It draws on our success influencing the last two farm bills and prioritizes the 2023 farm bill as a key intervention necessary for realizing our vision of a just agricultural system. </a:t>
            </a:r>
            <a:endParaRPr sz="1200">
              <a:solidFill>
                <a:srgbClr val="005C58"/>
              </a:solidFill>
              <a:latin typeface="Lato"/>
              <a:ea typeface="Lato"/>
              <a:cs typeface="Lato"/>
              <a:sym typeface="Lato"/>
            </a:endParaRPr>
          </a:p>
          <a:p>
            <a:pPr marL="457200" lvl="0" indent="-304800" algn="l" rtl="0">
              <a:spcBef>
                <a:spcPts val="1200"/>
              </a:spcBef>
              <a:spcAft>
                <a:spcPts val="1000"/>
              </a:spcAft>
              <a:buClr>
                <a:srgbClr val="005C58"/>
              </a:buClr>
              <a:buSzPts val="1200"/>
              <a:buFont typeface="Lato"/>
              <a:buChar char="➔"/>
            </a:pPr>
            <a:r>
              <a:rPr lang="en" sz="1200" b="1">
                <a:solidFill>
                  <a:srgbClr val="005C58"/>
                </a:solidFill>
                <a:latin typeface="Lato"/>
                <a:ea typeface="Lato"/>
                <a:cs typeface="Lato"/>
                <a:sym typeface="Lato"/>
              </a:rPr>
              <a:t>Racial equity </a:t>
            </a:r>
            <a:r>
              <a:rPr lang="en" sz="1200">
                <a:solidFill>
                  <a:srgbClr val="005C58"/>
                </a:solidFill>
                <a:latin typeface="Lato"/>
                <a:ea typeface="Lato"/>
                <a:cs typeface="Lato"/>
                <a:sym typeface="Lato"/>
              </a:rPr>
              <a:t>is the baseline for all of our policy proposals - if a policy does not center the needs of farmers of color, it exacerbates the inequities in agriculture. </a:t>
            </a:r>
            <a:endParaRPr sz="1175" b="1">
              <a:solidFill>
                <a:srgbClr val="005C5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p:tgtEl>
                                          <p:spTgt spid="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rotWithShape="1">
          <a:blip r:embed="rId3">
            <a:alphaModFix amt="90000"/>
          </a:blip>
          <a:srcRect t="14708" r="27875" b="17572"/>
          <a:stretch/>
        </p:blipFill>
        <p:spPr>
          <a:xfrm>
            <a:off x="4761025" y="0"/>
            <a:ext cx="4382976" cy="5143499"/>
          </a:xfrm>
          <a:prstGeom prst="rect">
            <a:avLst/>
          </a:prstGeom>
          <a:noFill/>
          <a:ln>
            <a:noFill/>
          </a:ln>
        </p:spPr>
      </p:pic>
      <p:pic>
        <p:nvPicPr>
          <p:cNvPr id="89" name="Google Shape;89;p17"/>
          <p:cNvPicPr preferRelativeResize="0"/>
          <p:nvPr/>
        </p:nvPicPr>
        <p:blipFill>
          <a:blip r:embed="rId4">
            <a:alphaModFix/>
          </a:blip>
          <a:stretch>
            <a:fillRect/>
          </a:stretch>
        </p:blipFill>
        <p:spPr>
          <a:xfrm>
            <a:off x="8412375" y="3962650"/>
            <a:ext cx="602550" cy="1042598"/>
          </a:xfrm>
          <a:prstGeom prst="rect">
            <a:avLst/>
          </a:prstGeom>
          <a:noFill/>
          <a:ln>
            <a:noFill/>
          </a:ln>
        </p:spPr>
      </p:pic>
      <p:sp>
        <p:nvSpPr>
          <p:cNvPr id="90" name="Google Shape;90;p17"/>
          <p:cNvSpPr txBox="1">
            <a:spLocks noGrp="1"/>
          </p:cNvSpPr>
          <p:nvPr>
            <p:ph type="title" idx="4294967295"/>
          </p:nvPr>
        </p:nvSpPr>
        <p:spPr>
          <a:xfrm>
            <a:off x="523850" y="272425"/>
            <a:ext cx="7791300" cy="1482300"/>
          </a:xfrm>
          <a:prstGeom prst="rect">
            <a:avLst/>
          </a:prstGeom>
        </p:spPr>
        <p:txBody>
          <a:bodyPr spcFirstLastPara="1" wrap="square" lIns="0" tIns="91425" rIns="91425" bIns="91425" anchor="t" anchorCtr="0">
            <a:noAutofit/>
          </a:bodyPr>
          <a:lstStyle/>
          <a:p>
            <a:pPr marL="0" lvl="0" indent="0" algn="l" rtl="0">
              <a:spcBef>
                <a:spcPts val="0"/>
              </a:spcBef>
              <a:spcAft>
                <a:spcPts val="0"/>
              </a:spcAft>
              <a:buSzPts val="990"/>
              <a:buNone/>
            </a:pPr>
            <a:r>
              <a:rPr lang="en" sz="7000">
                <a:solidFill>
                  <a:srgbClr val="005C58"/>
                </a:solidFill>
                <a:latin typeface="Bebas Neue"/>
                <a:ea typeface="Bebas Neue"/>
                <a:cs typeface="Bebas Neue"/>
                <a:sym typeface="Bebas Neue"/>
              </a:rPr>
              <a:t>our reach</a:t>
            </a:r>
            <a:endParaRPr sz="7000">
              <a:solidFill>
                <a:srgbClr val="005C58"/>
              </a:solidFill>
            </a:endParaRPr>
          </a:p>
        </p:txBody>
      </p:sp>
      <p:sp>
        <p:nvSpPr>
          <p:cNvPr id="91" name="Google Shape;91;p17"/>
          <p:cNvSpPr txBox="1">
            <a:spLocks noGrp="1"/>
          </p:cNvSpPr>
          <p:nvPr>
            <p:ph type="subTitle" idx="4294967295"/>
          </p:nvPr>
        </p:nvSpPr>
        <p:spPr>
          <a:xfrm>
            <a:off x="523850" y="1696200"/>
            <a:ext cx="7090500" cy="2641200"/>
          </a:xfrm>
          <a:prstGeom prst="rect">
            <a:avLst/>
          </a:prstGeom>
        </p:spPr>
        <p:txBody>
          <a:bodyPr spcFirstLastPara="1" wrap="square" lIns="0" tIns="0" rIns="0" bIns="0" anchor="t" anchorCtr="0">
            <a:spAutoFit/>
          </a:bodyPr>
          <a:lstStyle/>
          <a:p>
            <a:pPr marL="365760" marR="0" lvl="0" indent="-232409" algn="l" rtl="0">
              <a:spcBef>
                <a:spcPts val="1200"/>
              </a:spcBef>
              <a:spcAft>
                <a:spcPts val="0"/>
              </a:spcAft>
              <a:buClr>
                <a:srgbClr val="005C58"/>
              </a:buClr>
              <a:buSzPts val="1500"/>
              <a:buFont typeface="Lato"/>
              <a:buChar char="➔"/>
            </a:pPr>
            <a:r>
              <a:rPr lang="en" sz="1900" b="1">
                <a:solidFill>
                  <a:srgbClr val="005C58"/>
                </a:solidFill>
                <a:latin typeface="Lato"/>
                <a:ea typeface="Lato"/>
                <a:cs typeface="Lato"/>
                <a:sym typeface="Lato"/>
              </a:rPr>
              <a:t>3,000+</a:t>
            </a:r>
            <a:r>
              <a:rPr lang="en" sz="1500">
                <a:solidFill>
                  <a:srgbClr val="005C58"/>
                </a:solidFill>
                <a:latin typeface="Lato"/>
                <a:ea typeface="Lato"/>
                <a:cs typeface="Lato"/>
                <a:sym typeface="Lato"/>
              </a:rPr>
              <a:t> Dues-paying members</a:t>
            </a:r>
            <a:endParaRPr sz="1500">
              <a:solidFill>
                <a:srgbClr val="005C58"/>
              </a:solidFill>
              <a:latin typeface="Lato"/>
              <a:ea typeface="Lato"/>
              <a:cs typeface="Lato"/>
              <a:sym typeface="Lato"/>
            </a:endParaRPr>
          </a:p>
          <a:p>
            <a:pPr marL="365760" marR="0" lvl="0" indent="-232409" algn="l" rtl="0">
              <a:spcBef>
                <a:spcPts val="1000"/>
              </a:spcBef>
              <a:spcAft>
                <a:spcPts val="0"/>
              </a:spcAft>
              <a:buClr>
                <a:srgbClr val="005C58"/>
              </a:buClr>
              <a:buSzPts val="1500"/>
              <a:buFont typeface="Lato"/>
              <a:buChar char="➔"/>
            </a:pPr>
            <a:r>
              <a:rPr lang="en" sz="1900" b="1">
                <a:solidFill>
                  <a:srgbClr val="005C58"/>
                </a:solidFill>
                <a:latin typeface="Lato"/>
                <a:ea typeface="Lato"/>
                <a:cs typeface="Lato"/>
                <a:sym typeface="Lato"/>
              </a:rPr>
              <a:t>44 </a:t>
            </a:r>
            <a:r>
              <a:rPr lang="en" sz="1500">
                <a:solidFill>
                  <a:srgbClr val="005C58"/>
                </a:solidFill>
                <a:latin typeface="Lato"/>
                <a:ea typeface="Lato"/>
                <a:cs typeface="Lato"/>
                <a:sym typeface="Lato"/>
              </a:rPr>
              <a:t>Staff</a:t>
            </a:r>
            <a:endParaRPr sz="1500">
              <a:solidFill>
                <a:srgbClr val="005C58"/>
              </a:solidFill>
              <a:latin typeface="Lato"/>
              <a:ea typeface="Lato"/>
              <a:cs typeface="Lato"/>
              <a:sym typeface="Lato"/>
            </a:endParaRPr>
          </a:p>
          <a:p>
            <a:pPr marL="365760" marR="0" lvl="0" indent="-232409" algn="l" rtl="0">
              <a:spcBef>
                <a:spcPts val="1000"/>
              </a:spcBef>
              <a:spcAft>
                <a:spcPts val="0"/>
              </a:spcAft>
              <a:buClr>
                <a:srgbClr val="005C58"/>
              </a:buClr>
              <a:buSzPts val="1500"/>
              <a:buFont typeface="Lato"/>
              <a:buChar char="➔"/>
            </a:pPr>
            <a:r>
              <a:rPr lang="en" sz="1900" b="1">
                <a:solidFill>
                  <a:srgbClr val="005C58"/>
                </a:solidFill>
                <a:latin typeface="Lato"/>
                <a:ea typeface="Lato"/>
                <a:cs typeface="Lato"/>
                <a:sym typeface="Lato"/>
              </a:rPr>
              <a:t>69.2K</a:t>
            </a:r>
            <a:r>
              <a:rPr lang="en" sz="1500">
                <a:solidFill>
                  <a:srgbClr val="005C58"/>
                </a:solidFill>
                <a:latin typeface="Lato"/>
                <a:ea typeface="Lato"/>
                <a:cs typeface="Lato"/>
                <a:sym typeface="Lato"/>
              </a:rPr>
              <a:t> Followers on Instagram</a:t>
            </a:r>
            <a:endParaRPr sz="1500">
              <a:solidFill>
                <a:srgbClr val="005C58"/>
              </a:solidFill>
              <a:latin typeface="Lato"/>
              <a:ea typeface="Lato"/>
              <a:cs typeface="Lato"/>
              <a:sym typeface="Lato"/>
            </a:endParaRPr>
          </a:p>
          <a:p>
            <a:pPr marL="365760" marR="0" lvl="0" indent="-232409" algn="l" rtl="0">
              <a:spcBef>
                <a:spcPts val="1000"/>
              </a:spcBef>
              <a:spcAft>
                <a:spcPts val="0"/>
              </a:spcAft>
              <a:buClr>
                <a:srgbClr val="005C58"/>
              </a:buClr>
              <a:buSzPts val="1500"/>
              <a:buFont typeface="Lato"/>
              <a:buChar char="➔"/>
            </a:pPr>
            <a:r>
              <a:rPr lang="en" sz="1900" b="1">
                <a:solidFill>
                  <a:srgbClr val="005C58"/>
                </a:solidFill>
                <a:latin typeface="Lato"/>
                <a:ea typeface="Lato"/>
                <a:cs typeface="Lato"/>
                <a:sym typeface="Lato"/>
              </a:rPr>
              <a:t>75K</a:t>
            </a:r>
            <a:r>
              <a:rPr lang="en" sz="1500">
                <a:solidFill>
                  <a:srgbClr val="005C58"/>
                </a:solidFill>
                <a:latin typeface="Lato"/>
                <a:ea typeface="Lato"/>
                <a:cs typeface="Lato"/>
                <a:sym typeface="Lato"/>
              </a:rPr>
              <a:t> Followers on Facebook</a:t>
            </a:r>
            <a:endParaRPr sz="1500">
              <a:solidFill>
                <a:srgbClr val="005C58"/>
              </a:solidFill>
              <a:latin typeface="Lato"/>
              <a:ea typeface="Lato"/>
              <a:cs typeface="Lato"/>
              <a:sym typeface="Lato"/>
            </a:endParaRPr>
          </a:p>
          <a:p>
            <a:pPr marL="365760" marR="0" lvl="0" indent="-232409" algn="l" rtl="0">
              <a:spcBef>
                <a:spcPts val="1000"/>
              </a:spcBef>
              <a:spcAft>
                <a:spcPts val="0"/>
              </a:spcAft>
              <a:buClr>
                <a:srgbClr val="005C58"/>
              </a:buClr>
              <a:buSzPts val="1500"/>
              <a:buFont typeface="Lato"/>
              <a:buChar char="➔"/>
            </a:pPr>
            <a:r>
              <a:rPr lang="en" sz="1900" b="1">
                <a:solidFill>
                  <a:srgbClr val="005C58"/>
                </a:solidFill>
                <a:latin typeface="Lato"/>
                <a:ea typeface="Lato"/>
                <a:cs typeface="Lato"/>
                <a:sym typeface="Lato"/>
              </a:rPr>
              <a:t>19K </a:t>
            </a:r>
            <a:r>
              <a:rPr lang="en" sz="1500">
                <a:solidFill>
                  <a:srgbClr val="005C58"/>
                </a:solidFill>
                <a:latin typeface="Lato"/>
                <a:ea typeface="Lato"/>
                <a:cs typeface="Lato"/>
                <a:sym typeface="Lato"/>
              </a:rPr>
              <a:t>Followers on Twitter</a:t>
            </a:r>
            <a:endParaRPr sz="1500">
              <a:solidFill>
                <a:srgbClr val="005C58"/>
              </a:solidFill>
              <a:latin typeface="Lato"/>
              <a:ea typeface="Lato"/>
              <a:cs typeface="Lato"/>
              <a:sym typeface="Lato"/>
            </a:endParaRPr>
          </a:p>
          <a:p>
            <a:pPr marL="365760" marR="0" lvl="0" indent="-232409" algn="l" rtl="0">
              <a:spcBef>
                <a:spcPts val="1200"/>
              </a:spcBef>
              <a:spcAft>
                <a:spcPts val="1000"/>
              </a:spcAft>
              <a:buClr>
                <a:srgbClr val="005C58"/>
              </a:buClr>
              <a:buSzPts val="1500"/>
              <a:buFont typeface="Lato"/>
              <a:buChar char="➔"/>
            </a:pPr>
            <a:r>
              <a:rPr lang="en" sz="1900" b="1">
                <a:solidFill>
                  <a:srgbClr val="005C58"/>
                </a:solidFill>
                <a:latin typeface="Lato"/>
                <a:ea typeface="Lato"/>
                <a:cs typeface="Lato"/>
                <a:sym typeface="Lato"/>
              </a:rPr>
              <a:t>25K </a:t>
            </a:r>
            <a:r>
              <a:rPr lang="en" sz="1500">
                <a:solidFill>
                  <a:srgbClr val="005C58"/>
                </a:solidFill>
                <a:latin typeface="Lato"/>
                <a:ea typeface="Lato"/>
                <a:cs typeface="Lato"/>
                <a:sym typeface="Lato"/>
              </a:rPr>
              <a:t>Newsletter Subscribers</a:t>
            </a:r>
            <a:endParaRPr sz="1500">
              <a:solidFill>
                <a:srgbClr val="005C58"/>
              </a:solidFill>
              <a:latin typeface="Lato"/>
              <a:ea typeface="Lato"/>
              <a:cs typeface="Lato"/>
              <a:sym typeface="Lato"/>
            </a:endParaRPr>
          </a:p>
        </p:txBody>
      </p:sp>
      <p:sp>
        <p:nvSpPr>
          <p:cNvPr id="92" name="Google Shape;92;p17"/>
          <p:cNvSpPr txBox="1"/>
          <p:nvPr/>
        </p:nvSpPr>
        <p:spPr>
          <a:xfrm>
            <a:off x="5284600" y="1068300"/>
            <a:ext cx="3237300" cy="300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900">
                <a:solidFill>
                  <a:schemeClr val="lt1"/>
                </a:solidFill>
                <a:highlight>
                  <a:srgbClr val="005C58"/>
                </a:highlight>
                <a:latin typeface="Bebas Neue"/>
                <a:ea typeface="Bebas Neue"/>
                <a:cs typeface="Bebas Neue"/>
                <a:sym typeface="Bebas Neue"/>
              </a:rPr>
              <a:t>48 Farmer-led Chapters in 31 states</a:t>
            </a:r>
            <a:endParaRPr sz="2900">
              <a:solidFill>
                <a:schemeClr val="lt1"/>
              </a:solidFill>
              <a:highlight>
                <a:srgbClr val="005C58"/>
              </a:highlight>
              <a:latin typeface="Bebas Neue"/>
              <a:ea typeface="Bebas Neue"/>
              <a:cs typeface="Bebas Neue"/>
              <a:sym typeface="Bebas Neue"/>
            </a:endParaRPr>
          </a:p>
          <a:p>
            <a:pPr marL="0" lvl="0" indent="0" algn="l" rtl="0">
              <a:lnSpc>
                <a:spcPct val="115000"/>
              </a:lnSpc>
              <a:spcBef>
                <a:spcPts val="0"/>
              </a:spcBef>
              <a:spcAft>
                <a:spcPts val="0"/>
              </a:spcAft>
              <a:buNone/>
            </a:pPr>
            <a:endParaRPr sz="1900">
              <a:solidFill>
                <a:schemeClr val="lt1"/>
              </a:solidFill>
              <a:highlight>
                <a:srgbClr val="005C58"/>
              </a:highlight>
              <a:latin typeface="Bebas Neue"/>
              <a:ea typeface="Bebas Neue"/>
              <a:cs typeface="Bebas Neue"/>
              <a:sym typeface="Bebas Neue"/>
            </a:endParaRPr>
          </a:p>
          <a:p>
            <a:pPr marL="0" lvl="0" indent="0" algn="l" rtl="0">
              <a:lnSpc>
                <a:spcPct val="115000"/>
              </a:lnSpc>
              <a:spcBef>
                <a:spcPts val="0"/>
              </a:spcBef>
              <a:spcAft>
                <a:spcPts val="0"/>
              </a:spcAft>
              <a:buNone/>
            </a:pPr>
            <a:r>
              <a:rPr lang="en" sz="1200">
                <a:solidFill>
                  <a:schemeClr val="lt1"/>
                </a:solidFill>
                <a:latin typeface="Lato"/>
                <a:ea typeface="Lato"/>
                <a:cs typeface="Lato"/>
                <a:sym typeface="Lato"/>
              </a:rPr>
              <a:t>Young Farmers’ chapters are the heart of our grassroots network. Our chapters are farmer-led groups that </a:t>
            </a:r>
            <a:r>
              <a:rPr lang="en" sz="1200" b="1">
                <a:solidFill>
                  <a:schemeClr val="lt1"/>
                </a:solidFill>
                <a:latin typeface="Lato"/>
                <a:ea typeface="Lato"/>
                <a:cs typeface="Lato"/>
                <a:sym typeface="Lato"/>
              </a:rPr>
              <a:t>boost morale </a:t>
            </a:r>
            <a:r>
              <a:rPr lang="en" sz="1200">
                <a:solidFill>
                  <a:schemeClr val="lt1"/>
                </a:solidFill>
                <a:latin typeface="Lato"/>
                <a:ea typeface="Lato"/>
                <a:cs typeface="Lato"/>
                <a:sym typeface="Lato"/>
              </a:rPr>
              <a:t>among new farmers, </a:t>
            </a:r>
            <a:r>
              <a:rPr lang="en" sz="1200" b="1">
                <a:solidFill>
                  <a:schemeClr val="lt1"/>
                </a:solidFill>
                <a:latin typeface="Lato"/>
                <a:ea typeface="Lato"/>
                <a:cs typeface="Lato"/>
                <a:sym typeface="Lato"/>
              </a:rPr>
              <a:t>facilitate friendships</a:t>
            </a:r>
            <a:r>
              <a:rPr lang="en" sz="1200">
                <a:solidFill>
                  <a:schemeClr val="lt1"/>
                </a:solidFill>
                <a:latin typeface="Lato"/>
                <a:ea typeface="Lato"/>
                <a:cs typeface="Lato"/>
                <a:sym typeface="Lato"/>
              </a:rPr>
              <a:t> and </a:t>
            </a:r>
            <a:r>
              <a:rPr lang="en" sz="1200" b="1">
                <a:solidFill>
                  <a:schemeClr val="lt1"/>
                </a:solidFill>
                <a:latin typeface="Lato"/>
                <a:ea typeface="Lato"/>
                <a:cs typeface="Lato"/>
                <a:sym typeface="Lato"/>
              </a:rPr>
              <a:t>business partnerships</a:t>
            </a:r>
            <a:r>
              <a:rPr lang="en" sz="1200">
                <a:solidFill>
                  <a:schemeClr val="lt1"/>
                </a:solidFill>
                <a:latin typeface="Lato"/>
                <a:ea typeface="Lato"/>
                <a:cs typeface="Lato"/>
                <a:sym typeface="Lato"/>
              </a:rPr>
              <a:t>, and offer an </a:t>
            </a:r>
            <a:r>
              <a:rPr lang="en" sz="1200" b="1">
                <a:solidFill>
                  <a:schemeClr val="lt1"/>
                </a:solidFill>
                <a:latin typeface="Lato"/>
                <a:ea typeface="Lato"/>
                <a:cs typeface="Lato"/>
                <a:sym typeface="Lato"/>
              </a:rPr>
              <a:t>organizing platform</a:t>
            </a:r>
            <a:r>
              <a:rPr lang="en" sz="1200">
                <a:solidFill>
                  <a:schemeClr val="lt1"/>
                </a:solidFill>
                <a:latin typeface="Lato"/>
                <a:ea typeface="Lato"/>
                <a:cs typeface="Lato"/>
                <a:sym typeface="Lato"/>
              </a:rPr>
              <a:t> for tackling barriers on the local, state, and national level.</a:t>
            </a:r>
            <a:endParaRPr sz="1200">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000"/>
                                        <p:tgtEl>
                                          <p:spTgt spid="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8"/>
          <p:cNvPicPr preferRelativeResize="0"/>
          <p:nvPr/>
        </p:nvPicPr>
        <p:blipFill>
          <a:blip r:embed="rId3">
            <a:alphaModFix amt="26000"/>
          </a:blip>
          <a:stretch>
            <a:fillRect/>
          </a:stretch>
        </p:blipFill>
        <p:spPr>
          <a:xfrm rot="-1530109">
            <a:off x="-985" y="221213"/>
            <a:ext cx="4853573" cy="4853573"/>
          </a:xfrm>
          <a:prstGeom prst="rect">
            <a:avLst/>
          </a:prstGeom>
          <a:noFill/>
          <a:ln>
            <a:noFill/>
          </a:ln>
        </p:spPr>
      </p:pic>
      <p:sp>
        <p:nvSpPr>
          <p:cNvPr id="98" name="Google Shape;98;p18"/>
          <p:cNvSpPr txBox="1">
            <a:spLocks noGrp="1"/>
          </p:cNvSpPr>
          <p:nvPr>
            <p:ph type="title" idx="4294967295"/>
          </p:nvPr>
        </p:nvSpPr>
        <p:spPr>
          <a:xfrm>
            <a:off x="495300" y="586200"/>
            <a:ext cx="4045200" cy="39711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891"/>
              <a:buFont typeface="Arial"/>
              <a:buNone/>
            </a:pPr>
            <a:r>
              <a:rPr lang="en" sz="4100">
                <a:solidFill>
                  <a:srgbClr val="005C58"/>
                </a:solidFill>
                <a:latin typeface="Bebas Neue"/>
                <a:ea typeface="Bebas Neue"/>
                <a:cs typeface="Bebas Neue"/>
                <a:sym typeface="Bebas Neue"/>
              </a:rPr>
              <a:t>The 2023 Farm Bill is Largest Piece of Legislation shaping food and agricultural policy for the U.S.</a:t>
            </a:r>
            <a:endParaRPr sz="4100">
              <a:solidFill>
                <a:srgbClr val="005C58"/>
              </a:solidFill>
            </a:endParaRPr>
          </a:p>
        </p:txBody>
      </p:sp>
      <p:sp>
        <p:nvSpPr>
          <p:cNvPr id="99" name="Google Shape;99;p18"/>
          <p:cNvSpPr txBox="1">
            <a:spLocks noGrp="1"/>
          </p:cNvSpPr>
          <p:nvPr>
            <p:ph type="body" idx="4294967295"/>
          </p:nvPr>
        </p:nvSpPr>
        <p:spPr>
          <a:xfrm>
            <a:off x="4567775" y="886350"/>
            <a:ext cx="4305300" cy="3370800"/>
          </a:xfrm>
          <a:prstGeom prst="rect">
            <a:avLst/>
          </a:prstGeom>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 sz="1400">
                <a:solidFill>
                  <a:srgbClr val="005C58"/>
                </a:solidFill>
                <a:latin typeface="Lato"/>
                <a:ea typeface="Lato"/>
                <a:cs typeface="Lato"/>
                <a:sym typeface="Lato"/>
              </a:rPr>
              <a:t>Package of bills that will shape the future of land access, climate action, labor justice, and student loan debt relief for young farmers</a:t>
            </a:r>
            <a:endParaRPr sz="1400">
              <a:solidFill>
                <a:srgbClr val="005C58"/>
              </a:solidFill>
              <a:latin typeface="Lato"/>
              <a:ea typeface="Lato"/>
              <a:cs typeface="Lato"/>
              <a:sym typeface="Lato"/>
            </a:endParaRPr>
          </a:p>
          <a:p>
            <a:pPr marL="0" lvl="0" indent="0" algn="l" rtl="0">
              <a:lnSpc>
                <a:spcPct val="100000"/>
              </a:lnSpc>
              <a:spcBef>
                <a:spcPts val="1400"/>
              </a:spcBef>
              <a:spcAft>
                <a:spcPts val="0"/>
              </a:spcAft>
              <a:buNone/>
            </a:pPr>
            <a:r>
              <a:rPr lang="en" sz="1700">
                <a:solidFill>
                  <a:srgbClr val="005C58"/>
                </a:solidFill>
                <a:latin typeface="Bebas Neue"/>
                <a:ea typeface="Bebas Neue"/>
                <a:cs typeface="Bebas Neue"/>
                <a:sym typeface="Bebas Neue"/>
              </a:rPr>
              <a:t>40%</a:t>
            </a:r>
            <a:r>
              <a:rPr lang="en" sz="1400" b="1">
                <a:solidFill>
                  <a:srgbClr val="005C58"/>
                </a:solidFill>
                <a:latin typeface="Lato"/>
                <a:ea typeface="Lato"/>
                <a:cs typeface="Lato"/>
                <a:sym typeface="Lato"/>
              </a:rPr>
              <a:t> of land will transition  in the next two decades</a:t>
            </a:r>
            <a:endParaRPr sz="1400" b="1">
              <a:solidFill>
                <a:srgbClr val="005C58"/>
              </a:solidFill>
              <a:latin typeface="Lato"/>
              <a:ea typeface="Lato"/>
              <a:cs typeface="Lato"/>
              <a:sym typeface="Lato"/>
            </a:endParaRPr>
          </a:p>
          <a:p>
            <a:pPr marL="0" lvl="0" indent="0" algn="l" rtl="0">
              <a:lnSpc>
                <a:spcPct val="100000"/>
              </a:lnSpc>
              <a:spcBef>
                <a:spcPts val="1400"/>
              </a:spcBef>
              <a:spcAft>
                <a:spcPts val="0"/>
              </a:spcAft>
              <a:buNone/>
            </a:pPr>
            <a:r>
              <a:rPr lang="en" sz="2300">
                <a:solidFill>
                  <a:srgbClr val="005C58"/>
                </a:solidFill>
                <a:latin typeface="Bebas Neue"/>
                <a:ea typeface="Bebas Neue"/>
                <a:cs typeface="Bebas Neue"/>
                <a:sym typeface="Bebas Neue"/>
              </a:rPr>
              <a:t>⅔</a:t>
            </a:r>
            <a:r>
              <a:rPr lang="en" sz="1400" b="1">
                <a:solidFill>
                  <a:srgbClr val="005C58"/>
                </a:solidFill>
                <a:latin typeface="Lato"/>
                <a:ea typeface="Lato"/>
                <a:cs typeface="Lato"/>
                <a:sym typeface="Lato"/>
              </a:rPr>
              <a:t> of American Farmland will be out of production in the next twenty years if we don’t act now </a:t>
            </a:r>
            <a:endParaRPr sz="1400" b="1">
              <a:solidFill>
                <a:srgbClr val="005C58"/>
              </a:solidFill>
              <a:latin typeface="Lato"/>
              <a:ea typeface="Lato"/>
              <a:cs typeface="Lato"/>
              <a:sym typeface="Lato"/>
            </a:endParaRPr>
          </a:p>
          <a:p>
            <a:pPr marL="0" lvl="0" indent="0" algn="l" rtl="0">
              <a:lnSpc>
                <a:spcPct val="100000"/>
              </a:lnSpc>
              <a:spcBef>
                <a:spcPts val="1400"/>
              </a:spcBef>
              <a:spcAft>
                <a:spcPts val="1400"/>
              </a:spcAft>
              <a:buNone/>
            </a:pPr>
            <a:r>
              <a:rPr lang="en" sz="1900" i="1">
                <a:solidFill>
                  <a:srgbClr val="00837E"/>
                </a:solidFill>
                <a:latin typeface="Bebas Neue"/>
                <a:ea typeface="Bebas Neue"/>
                <a:cs typeface="Bebas Neue"/>
                <a:sym typeface="Bebas Neue"/>
              </a:rPr>
              <a:t>This is our moment to shape the future of farming in the U.S. to be accessible to communities, oriented towards environmental well-being, and concerned with health over profit.</a:t>
            </a:r>
            <a:endParaRPr sz="1500">
              <a:solidFill>
                <a:srgbClr val="005C58"/>
              </a:solidFill>
              <a:latin typeface="Lato"/>
              <a:ea typeface="Lato"/>
              <a:cs typeface="Lato"/>
              <a:sym typeface="Lato"/>
            </a:endParaRPr>
          </a:p>
        </p:txBody>
      </p:sp>
      <p:pic>
        <p:nvPicPr>
          <p:cNvPr id="100" name="Google Shape;100;p18"/>
          <p:cNvPicPr preferRelativeResize="0"/>
          <p:nvPr/>
        </p:nvPicPr>
        <p:blipFill>
          <a:blip r:embed="rId4">
            <a:alphaModFix/>
          </a:blip>
          <a:stretch>
            <a:fillRect/>
          </a:stretch>
        </p:blipFill>
        <p:spPr>
          <a:xfrm>
            <a:off x="8412375" y="3962650"/>
            <a:ext cx="602550" cy="10425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1000"/>
                                        <p:tgtEl>
                                          <p:spTgt spid="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subTitle" idx="4294967295"/>
          </p:nvPr>
        </p:nvSpPr>
        <p:spPr>
          <a:xfrm>
            <a:off x="5953325" y="734975"/>
            <a:ext cx="2521200" cy="3012300"/>
          </a:xfrm>
          <a:prstGeom prst="rect">
            <a:avLst/>
          </a:prstGeom>
        </p:spPr>
        <p:txBody>
          <a:bodyPr spcFirstLastPara="1" wrap="square" lIns="0" tIns="0" rIns="0" bIns="0" anchor="t" anchorCtr="0">
            <a:spAutoFit/>
          </a:bodyPr>
          <a:lstStyle/>
          <a:p>
            <a:pPr marL="0" marR="0" lvl="0" indent="0" algn="l" rtl="0">
              <a:lnSpc>
                <a:spcPct val="75000"/>
              </a:lnSpc>
              <a:spcBef>
                <a:spcPts val="1200"/>
              </a:spcBef>
              <a:spcAft>
                <a:spcPts val="0"/>
              </a:spcAft>
              <a:buNone/>
            </a:pPr>
            <a:r>
              <a:rPr lang="en" sz="3300">
                <a:solidFill>
                  <a:srgbClr val="005C58"/>
                </a:solidFill>
                <a:latin typeface="Bebas Neue"/>
                <a:ea typeface="Bebas Neue"/>
                <a:cs typeface="Bebas Neue"/>
                <a:sym typeface="Bebas Neue"/>
              </a:rPr>
              <a:t>USDA ACCESS &amp; ACCOUNTABILITY</a:t>
            </a:r>
            <a:endParaRPr sz="3300">
              <a:solidFill>
                <a:srgbClr val="005C58"/>
              </a:solidFill>
              <a:latin typeface="Bebas Neue"/>
              <a:ea typeface="Bebas Neue"/>
              <a:cs typeface="Bebas Neue"/>
              <a:sym typeface="Bebas Neue"/>
            </a:endParaRPr>
          </a:p>
          <a:p>
            <a:pPr marL="0" marR="0" lvl="0" indent="0" algn="l" rtl="0">
              <a:spcBef>
                <a:spcPts val="1200"/>
              </a:spcBef>
              <a:spcAft>
                <a:spcPts val="1000"/>
              </a:spcAft>
              <a:buNone/>
            </a:pPr>
            <a:r>
              <a:rPr lang="en" sz="1200">
                <a:solidFill>
                  <a:srgbClr val="005C58"/>
                </a:solidFill>
                <a:latin typeface="Lato"/>
                <a:ea typeface="Lato"/>
                <a:cs typeface="Lato"/>
                <a:sym typeface="Lato"/>
              </a:rPr>
              <a:t>Federal programs are failing to reach and support the next generation of farmers and ranchers. We are calling on the USDA to improve the customer experience for young and BIPOC farmers,  modernize and streamline processes, provide technical assistance, and ensure programs and outreach are culturally responsive to young and BIPOC farmers. </a:t>
            </a:r>
            <a:endParaRPr sz="1200">
              <a:solidFill>
                <a:srgbClr val="005C58"/>
              </a:solidFill>
              <a:latin typeface="Lato"/>
              <a:ea typeface="Lato"/>
              <a:cs typeface="Lato"/>
              <a:sym typeface="Lato"/>
            </a:endParaRPr>
          </a:p>
        </p:txBody>
      </p:sp>
      <p:sp>
        <p:nvSpPr>
          <p:cNvPr id="106" name="Google Shape;106;p19"/>
          <p:cNvSpPr txBox="1"/>
          <p:nvPr/>
        </p:nvSpPr>
        <p:spPr>
          <a:xfrm>
            <a:off x="474413" y="482300"/>
            <a:ext cx="1757400" cy="40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5000">
                <a:solidFill>
                  <a:srgbClr val="005C58"/>
                </a:solidFill>
                <a:latin typeface="Bebas Neue"/>
                <a:ea typeface="Bebas Neue"/>
                <a:cs typeface="Bebas Neue"/>
                <a:sym typeface="Bebas Neue"/>
              </a:rPr>
              <a:t>land</a:t>
            </a:r>
            <a:endParaRPr sz="5000" b="1">
              <a:solidFill>
                <a:srgbClr val="005C58"/>
              </a:solidFill>
              <a:latin typeface="Lato"/>
              <a:ea typeface="Lato"/>
              <a:cs typeface="Lato"/>
              <a:sym typeface="Lato"/>
            </a:endParaRPr>
          </a:p>
          <a:p>
            <a:pPr marL="0" lvl="0" indent="0" algn="l" rtl="0">
              <a:lnSpc>
                <a:spcPct val="115000"/>
              </a:lnSpc>
              <a:spcBef>
                <a:spcPts val="1200"/>
              </a:spcBef>
              <a:spcAft>
                <a:spcPts val="1000"/>
              </a:spcAft>
              <a:buNone/>
            </a:pPr>
            <a:r>
              <a:rPr lang="en" sz="1200">
                <a:solidFill>
                  <a:srgbClr val="005C58"/>
                </a:solidFill>
                <a:latin typeface="Lato"/>
                <a:ea typeface="Lato"/>
                <a:cs typeface="Lato"/>
                <a:sym typeface="Lato"/>
              </a:rPr>
              <a:t>Access to land is the number one challenge facing the next generation of farmers, and this barrier is even greater for BIPOC farmers. We are calling on Congress to make a $2.5b investment for equitable land access in the farm bill through our One Million Acres for the Future campaign. </a:t>
            </a:r>
            <a:endParaRPr sz="1200">
              <a:solidFill>
                <a:srgbClr val="005C58"/>
              </a:solidFill>
            </a:endParaRPr>
          </a:p>
        </p:txBody>
      </p:sp>
      <p:sp>
        <p:nvSpPr>
          <p:cNvPr id="107" name="Google Shape;107;p19"/>
          <p:cNvSpPr txBox="1"/>
          <p:nvPr/>
        </p:nvSpPr>
        <p:spPr>
          <a:xfrm>
            <a:off x="3203650" y="482300"/>
            <a:ext cx="1923300" cy="395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5000">
                <a:solidFill>
                  <a:srgbClr val="005C58"/>
                </a:solidFill>
                <a:latin typeface="Bebas Neue"/>
                <a:ea typeface="Bebas Neue"/>
                <a:cs typeface="Bebas Neue"/>
                <a:sym typeface="Bebas Neue"/>
              </a:rPr>
              <a:t>CLIMATE</a:t>
            </a:r>
            <a:endParaRPr sz="5000">
              <a:solidFill>
                <a:srgbClr val="005C58"/>
              </a:solidFill>
              <a:latin typeface="Bebas Neue"/>
              <a:ea typeface="Bebas Neue"/>
              <a:cs typeface="Bebas Neue"/>
              <a:sym typeface="Bebas Neue"/>
            </a:endParaRPr>
          </a:p>
          <a:p>
            <a:pPr marL="0" lvl="0" indent="0" algn="l" rtl="0">
              <a:lnSpc>
                <a:spcPct val="115000"/>
              </a:lnSpc>
              <a:spcBef>
                <a:spcPts val="1200"/>
              </a:spcBef>
              <a:spcAft>
                <a:spcPts val="1000"/>
              </a:spcAft>
              <a:buNone/>
            </a:pPr>
            <a:r>
              <a:rPr lang="en" sz="1200">
                <a:solidFill>
                  <a:srgbClr val="005C58"/>
                </a:solidFill>
                <a:latin typeface="Lato"/>
                <a:ea typeface="Lato"/>
                <a:cs typeface="Lato"/>
                <a:sym typeface="Lato"/>
              </a:rPr>
              <a:t>Young farmers and ranchers are on the frontlines of the climate crisis, and urgently need concerted policy action. They need policies that encompass the depth of the climate crisis, the possibility of climate resilience, and that support both vibrant agricultural communities and healthy watersheds.</a:t>
            </a:r>
            <a:endParaRPr sz="1500">
              <a:solidFill>
                <a:srgbClr val="005C58"/>
              </a:solidFill>
            </a:endParaRPr>
          </a:p>
        </p:txBody>
      </p:sp>
      <p:sp>
        <p:nvSpPr>
          <p:cNvPr id="108" name="Google Shape;108;p19"/>
          <p:cNvSpPr txBox="1"/>
          <p:nvPr/>
        </p:nvSpPr>
        <p:spPr>
          <a:xfrm>
            <a:off x="5847600" y="3962650"/>
            <a:ext cx="2178000" cy="76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50" b="1">
                <a:solidFill>
                  <a:schemeClr val="lt1"/>
                </a:solidFill>
                <a:highlight>
                  <a:srgbClr val="005C58"/>
                </a:highlight>
                <a:latin typeface="Lato"/>
                <a:ea typeface="Lato"/>
                <a:cs typeface="Lato"/>
                <a:sym typeface="Lato"/>
              </a:rPr>
              <a:t>Check out our</a:t>
            </a:r>
            <a:r>
              <a:rPr lang="en" sz="1150" b="1">
                <a:solidFill>
                  <a:schemeClr val="lt1"/>
                </a:solidFill>
                <a:highlight>
                  <a:srgbClr val="005C58"/>
                </a:highlight>
                <a:uFill>
                  <a:noFill/>
                </a:uFill>
                <a:latin typeface="Lato"/>
                <a:ea typeface="Lato"/>
                <a:cs typeface="Lato"/>
                <a:sym typeface="Lato"/>
                <a:hlinkClick r:id="rId3">
                  <a:extLst>
                    <a:ext uri="{A12FA001-AC4F-418D-AE19-62706E023703}">
                      <ahyp:hlinkClr xmlns:ahyp="http://schemas.microsoft.com/office/drawing/2018/hyperlinkcolor" val="tx"/>
                    </a:ext>
                  </a:extLst>
                </a:hlinkClick>
              </a:rPr>
              <a:t> </a:t>
            </a:r>
            <a:r>
              <a:rPr lang="en" sz="1150" b="1" u="sng">
                <a:solidFill>
                  <a:srgbClr val="F3C43C"/>
                </a:solidFill>
                <a:highlight>
                  <a:srgbClr val="005C58"/>
                </a:highlight>
                <a:latin typeface="Lato"/>
                <a:ea typeface="Lato"/>
                <a:cs typeface="Lato"/>
                <a:sym typeface="Lato"/>
                <a:hlinkClick r:id="rId3">
                  <a:extLst>
                    <a:ext uri="{A12FA001-AC4F-418D-AE19-62706E023703}">
                      <ahyp:hlinkClr xmlns:ahyp="http://schemas.microsoft.com/office/drawing/2018/hyperlinkcolor" val="tx"/>
                    </a:ext>
                  </a:extLst>
                </a:hlinkClick>
              </a:rPr>
              <a:t>Young Farmers Agenda</a:t>
            </a:r>
            <a:r>
              <a:rPr lang="en" sz="1150" b="1">
                <a:solidFill>
                  <a:srgbClr val="F3C43C"/>
                </a:solidFill>
                <a:highlight>
                  <a:srgbClr val="005C58"/>
                </a:highlight>
                <a:latin typeface="Lato"/>
                <a:ea typeface="Lato"/>
                <a:cs typeface="Lato"/>
                <a:sym typeface="Lato"/>
              </a:rPr>
              <a:t> </a:t>
            </a:r>
            <a:r>
              <a:rPr lang="en" sz="1150" b="1">
                <a:solidFill>
                  <a:schemeClr val="lt1"/>
                </a:solidFill>
                <a:highlight>
                  <a:srgbClr val="005C58"/>
                </a:highlight>
                <a:latin typeface="Lato"/>
                <a:ea typeface="Lato"/>
                <a:cs typeface="Lato"/>
                <a:sym typeface="Lato"/>
              </a:rPr>
              <a:t>for more details about our farm bill priorities.</a:t>
            </a:r>
            <a:endParaRPr sz="1150" b="1">
              <a:solidFill>
                <a:schemeClr val="lt1"/>
              </a:solidFill>
              <a:highlight>
                <a:srgbClr val="005C58"/>
              </a:highlight>
              <a:latin typeface="Lato"/>
              <a:ea typeface="Lato"/>
              <a:cs typeface="Lato"/>
              <a:sym typeface="Lato"/>
            </a:endParaRPr>
          </a:p>
        </p:txBody>
      </p:sp>
      <p:pic>
        <p:nvPicPr>
          <p:cNvPr id="109" name="Google Shape;109;p19"/>
          <p:cNvPicPr preferRelativeResize="0"/>
          <p:nvPr/>
        </p:nvPicPr>
        <p:blipFill>
          <a:blip r:embed="rId4">
            <a:alphaModFix/>
          </a:blip>
          <a:stretch>
            <a:fillRect/>
          </a:stretch>
        </p:blipFill>
        <p:spPr>
          <a:xfrm>
            <a:off x="8412375" y="3962650"/>
            <a:ext cx="602550" cy="10425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par>
                                <p:cTn id="8" presetID="10" presetClass="entr" presetSubtype="0"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1000"/>
                                        <p:tgtEl>
                                          <p:spTgt spid="107"/>
                                        </p:tgtEl>
                                      </p:cBhvr>
                                    </p:animEffect>
                                  </p:childTnLst>
                                </p:cTn>
                              </p:par>
                              <p:par>
                                <p:cTn id="11" presetID="10"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1000"/>
                                        <p:tgtEl>
                                          <p:spTgt spid="105"/>
                                        </p:tgtEl>
                                      </p:cBhvr>
                                    </p:animEffect>
                                  </p:childTnLst>
                                </p:cTn>
                              </p:par>
                              <p:par>
                                <p:cTn id="14" presetID="2" presetClass="entr" presetSubtype="8" fill="hold" nodeType="withEffect">
                                  <p:stCondLst>
                                    <p:cond delay="0"/>
                                  </p:stCondLst>
                                  <p:childTnLst>
                                    <p:set>
                                      <p:cBhvr>
                                        <p:cTn id="15" dur="1" fill="hold">
                                          <p:stCondLst>
                                            <p:cond delay="0"/>
                                          </p:stCondLst>
                                        </p:cTn>
                                        <p:tgtEl>
                                          <p:spTgt spid="108"/>
                                        </p:tgtEl>
                                        <p:attrNameLst>
                                          <p:attrName>style.visibility</p:attrName>
                                        </p:attrNameLst>
                                      </p:cBhvr>
                                      <p:to>
                                        <p:strVal val="visible"/>
                                      </p:to>
                                    </p:set>
                                    <p:anim calcmode="lin" valueType="num">
                                      <p:cBhvr additive="base">
                                        <p:cTn id="16" dur="1000"/>
                                        <p:tgtEl>
                                          <p:spTgt spid="1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p:nvPr/>
        </p:nvSpPr>
        <p:spPr>
          <a:xfrm>
            <a:off x="4126025" y="1610400"/>
            <a:ext cx="863400" cy="863400"/>
          </a:xfrm>
          <a:prstGeom prst="ellipse">
            <a:avLst/>
          </a:prstGeom>
          <a:noFill/>
          <a:ln w="19050" cap="flat" cmpd="sng">
            <a:solidFill>
              <a:srgbClr val="F3C4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20"/>
          <p:cNvPicPr preferRelativeResize="0"/>
          <p:nvPr/>
        </p:nvPicPr>
        <p:blipFill>
          <a:blip r:embed="rId3">
            <a:alphaModFix/>
          </a:blip>
          <a:stretch>
            <a:fillRect/>
          </a:stretch>
        </p:blipFill>
        <p:spPr>
          <a:xfrm rot="-1530166">
            <a:off x="1337287" y="1547286"/>
            <a:ext cx="986328" cy="986349"/>
          </a:xfrm>
          <a:prstGeom prst="rect">
            <a:avLst/>
          </a:prstGeom>
          <a:noFill/>
          <a:ln>
            <a:noFill/>
          </a:ln>
        </p:spPr>
      </p:pic>
      <p:sp>
        <p:nvSpPr>
          <p:cNvPr id="116" name="Google Shape;116;p20"/>
          <p:cNvSpPr/>
          <p:nvPr/>
        </p:nvSpPr>
        <p:spPr>
          <a:xfrm>
            <a:off x="1391438" y="1581013"/>
            <a:ext cx="863400" cy="863400"/>
          </a:xfrm>
          <a:prstGeom prst="ellipse">
            <a:avLst/>
          </a:prstGeom>
          <a:noFill/>
          <a:ln w="19050" cap="flat" cmpd="sng">
            <a:solidFill>
              <a:srgbClr val="F3C4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0"/>
          <p:cNvSpPr txBox="1">
            <a:spLocks noGrp="1"/>
          </p:cNvSpPr>
          <p:nvPr>
            <p:ph type="title"/>
          </p:nvPr>
        </p:nvSpPr>
        <p:spPr>
          <a:xfrm>
            <a:off x="446175" y="684750"/>
            <a:ext cx="4181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Arial"/>
              <a:buNone/>
            </a:pPr>
            <a:r>
              <a:rPr lang="en" sz="7000">
                <a:solidFill>
                  <a:srgbClr val="005C58"/>
                </a:solidFill>
                <a:latin typeface="Bebas Neue"/>
                <a:ea typeface="Bebas Neue"/>
                <a:cs typeface="Bebas Neue"/>
                <a:sym typeface="Bebas Neue"/>
              </a:rPr>
              <a:t>STRATEGY</a:t>
            </a:r>
            <a:endParaRPr sz="7000"/>
          </a:p>
        </p:txBody>
      </p:sp>
      <p:sp>
        <p:nvSpPr>
          <p:cNvPr id="118" name="Google Shape;118;p20"/>
          <p:cNvSpPr txBox="1">
            <a:spLocks noGrp="1"/>
          </p:cNvSpPr>
          <p:nvPr>
            <p:ph type="body" idx="1"/>
          </p:nvPr>
        </p:nvSpPr>
        <p:spPr>
          <a:xfrm>
            <a:off x="3814400" y="420850"/>
            <a:ext cx="4642500" cy="8124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SzPts val="1018"/>
              <a:buNone/>
            </a:pPr>
            <a:r>
              <a:rPr lang="en" sz="1865" i="1">
                <a:solidFill>
                  <a:srgbClr val="00837E"/>
                </a:solidFill>
                <a:latin typeface="Bebas Neue"/>
                <a:ea typeface="Bebas Neue"/>
                <a:cs typeface="Bebas Neue"/>
                <a:sym typeface="Bebas Neue"/>
              </a:rPr>
              <a:t>Our strategy is proven. Young farmers are their own best advocates. We win when they share their experiences with those in the position to help them.</a:t>
            </a:r>
            <a:endParaRPr sz="1217">
              <a:solidFill>
                <a:srgbClr val="00837E"/>
              </a:solidFill>
              <a:latin typeface="Lato"/>
              <a:ea typeface="Lato"/>
              <a:cs typeface="Lato"/>
              <a:sym typeface="Lato"/>
            </a:endParaRPr>
          </a:p>
        </p:txBody>
      </p:sp>
      <p:sp>
        <p:nvSpPr>
          <p:cNvPr id="119" name="Google Shape;119;p20"/>
          <p:cNvSpPr txBox="1"/>
          <p:nvPr/>
        </p:nvSpPr>
        <p:spPr>
          <a:xfrm>
            <a:off x="5833750" y="2523600"/>
            <a:ext cx="2620500" cy="19959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2200">
                <a:solidFill>
                  <a:srgbClr val="005C58"/>
                </a:solidFill>
                <a:latin typeface="Bebas Neue"/>
                <a:ea typeface="Bebas Neue"/>
                <a:cs typeface="Bebas Neue"/>
                <a:sym typeface="Bebas Neue"/>
              </a:rPr>
              <a:t>COMMUNICATIONS</a:t>
            </a:r>
            <a:endParaRPr sz="2200">
              <a:solidFill>
                <a:srgbClr val="005C58"/>
              </a:solidFill>
              <a:latin typeface="Bebas Neue"/>
              <a:ea typeface="Bebas Neue"/>
              <a:cs typeface="Bebas Neue"/>
              <a:sym typeface="Bebas Neue"/>
            </a:endParaRPr>
          </a:p>
          <a:p>
            <a:pPr marL="0" lvl="0" indent="0" algn="ctr" rtl="0">
              <a:spcBef>
                <a:spcPts val="1400"/>
              </a:spcBef>
              <a:spcAft>
                <a:spcPts val="1400"/>
              </a:spcAft>
              <a:buClr>
                <a:schemeClr val="dk1"/>
              </a:buClr>
              <a:buSzPts val="1100"/>
              <a:buFont typeface="Arial"/>
              <a:buNone/>
            </a:pPr>
            <a:r>
              <a:rPr lang="en" sz="1200">
                <a:solidFill>
                  <a:srgbClr val="005C58"/>
                </a:solidFill>
                <a:latin typeface="Lato"/>
                <a:ea typeface="Lato"/>
                <a:cs typeface="Lato"/>
                <a:sym typeface="Lato"/>
              </a:rPr>
              <a:t>We amplify young farmer stories using earned media and strategically timed communications. Our last farm bill campaign made front page news at the Washington Post - securing key visibility for our priorities at the right moment. </a:t>
            </a:r>
            <a:endParaRPr/>
          </a:p>
        </p:txBody>
      </p:sp>
      <p:sp>
        <p:nvSpPr>
          <p:cNvPr id="120" name="Google Shape;120;p20"/>
          <p:cNvSpPr txBox="1">
            <a:spLocks noGrp="1"/>
          </p:cNvSpPr>
          <p:nvPr>
            <p:ph type="body" idx="1"/>
          </p:nvPr>
        </p:nvSpPr>
        <p:spPr>
          <a:xfrm>
            <a:off x="495300" y="2523600"/>
            <a:ext cx="2670300" cy="2323800"/>
          </a:xfrm>
          <a:prstGeom prst="rect">
            <a:avLst/>
          </a:prstGeom>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en" sz="2200">
                <a:solidFill>
                  <a:srgbClr val="005C58"/>
                </a:solidFill>
                <a:latin typeface="Bebas Neue"/>
                <a:ea typeface="Bebas Neue"/>
                <a:cs typeface="Bebas Neue"/>
                <a:sym typeface="Bebas Neue"/>
              </a:rPr>
              <a:t>ORGANIZING</a:t>
            </a:r>
            <a:endParaRPr sz="2200">
              <a:solidFill>
                <a:srgbClr val="005C58"/>
              </a:solidFill>
              <a:latin typeface="Bebas Neue"/>
              <a:ea typeface="Bebas Neue"/>
              <a:cs typeface="Bebas Neue"/>
              <a:sym typeface="Bebas Neue"/>
            </a:endParaRPr>
          </a:p>
          <a:p>
            <a:pPr marL="0" lvl="0" indent="0" algn="ctr" rtl="0">
              <a:lnSpc>
                <a:spcPct val="100000"/>
              </a:lnSpc>
              <a:spcBef>
                <a:spcPts val="1400"/>
              </a:spcBef>
              <a:spcAft>
                <a:spcPts val="1400"/>
              </a:spcAft>
              <a:buNone/>
            </a:pPr>
            <a:r>
              <a:rPr lang="en">
                <a:solidFill>
                  <a:srgbClr val="005C58"/>
                </a:solidFill>
                <a:latin typeface="Lato"/>
                <a:ea typeface="Lato"/>
                <a:cs typeface="Lato"/>
                <a:sym typeface="Lato"/>
              </a:rPr>
              <a:t>We focus our organizing in districts and states with representation on the House and Senate Agriculture Committees. Our field organizers in key states are aligning farmers with our theory of change and building strong networks ready to take action. </a:t>
            </a:r>
            <a:endParaRPr>
              <a:solidFill>
                <a:srgbClr val="005C58"/>
              </a:solidFill>
              <a:latin typeface="Lato"/>
              <a:ea typeface="Lato"/>
              <a:cs typeface="Lato"/>
              <a:sym typeface="Lato"/>
            </a:endParaRPr>
          </a:p>
        </p:txBody>
      </p:sp>
      <p:sp>
        <p:nvSpPr>
          <p:cNvPr id="121" name="Google Shape;121;p20"/>
          <p:cNvSpPr txBox="1"/>
          <p:nvPr/>
        </p:nvSpPr>
        <p:spPr>
          <a:xfrm>
            <a:off x="3520325" y="2525250"/>
            <a:ext cx="2034900" cy="21807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2200">
                <a:solidFill>
                  <a:srgbClr val="005C58"/>
                </a:solidFill>
                <a:latin typeface="Bebas Neue"/>
                <a:ea typeface="Bebas Neue"/>
                <a:cs typeface="Bebas Neue"/>
                <a:sym typeface="Bebas Neue"/>
              </a:rPr>
              <a:t>ADVOCACY</a:t>
            </a:r>
            <a:endParaRPr sz="2200">
              <a:solidFill>
                <a:srgbClr val="005C58"/>
              </a:solidFill>
              <a:latin typeface="Bebas Neue"/>
              <a:ea typeface="Bebas Neue"/>
              <a:cs typeface="Bebas Neue"/>
              <a:sym typeface="Bebas Neue"/>
            </a:endParaRPr>
          </a:p>
          <a:p>
            <a:pPr marL="0" lvl="0" indent="0" algn="ctr" rtl="0">
              <a:spcBef>
                <a:spcPts val="1400"/>
              </a:spcBef>
              <a:spcAft>
                <a:spcPts val="1400"/>
              </a:spcAft>
              <a:buNone/>
            </a:pPr>
            <a:r>
              <a:rPr lang="en" sz="1200">
                <a:solidFill>
                  <a:srgbClr val="005C58"/>
                </a:solidFill>
                <a:latin typeface="Lato"/>
                <a:ea typeface="Lato"/>
                <a:cs typeface="Lato"/>
                <a:sym typeface="Lato"/>
              </a:rPr>
              <a:t>Through our fellowships and trainings, we support farmer leaders to build strong relationships with their Members of Congress, speak powerfully to the press, and mobilize their communities to take action. </a:t>
            </a:r>
            <a:endParaRPr/>
          </a:p>
        </p:txBody>
      </p:sp>
      <p:pic>
        <p:nvPicPr>
          <p:cNvPr id="122" name="Google Shape;122;p20"/>
          <p:cNvPicPr preferRelativeResize="0"/>
          <p:nvPr/>
        </p:nvPicPr>
        <p:blipFill>
          <a:blip r:embed="rId4">
            <a:alphaModFix/>
          </a:blip>
          <a:stretch>
            <a:fillRect/>
          </a:stretch>
        </p:blipFill>
        <p:spPr>
          <a:xfrm>
            <a:off x="4179875" y="1607100"/>
            <a:ext cx="755702" cy="755702"/>
          </a:xfrm>
          <a:prstGeom prst="rect">
            <a:avLst/>
          </a:prstGeom>
          <a:noFill/>
          <a:ln>
            <a:noFill/>
          </a:ln>
        </p:spPr>
      </p:pic>
      <p:sp>
        <p:nvSpPr>
          <p:cNvPr id="123" name="Google Shape;123;p20"/>
          <p:cNvSpPr/>
          <p:nvPr/>
        </p:nvSpPr>
        <p:spPr>
          <a:xfrm>
            <a:off x="6712300" y="1607100"/>
            <a:ext cx="863400" cy="863400"/>
          </a:xfrm>
          <a:prstGeom prst="ellipse">
            <a:avLst/>
          </a:prstGeom>
          <a:noFill/>
          <a:ln w="19050" cap="flat" cmpd="sng">
            <a:solidFill>
              <a:srgbClr val="F3C4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20"/>
          <p:cNvPicPr preferRelativeResize="0"/>
          <p:nvPr/>
        </p:nvPicPr>
        <p:blipFill>
          <a:blip r:embed="rId5">
            <a:alphaModFix/>
          </a:blip>
          <a:stretch>
            <a:fillRect/>
          </a:stretch>
        </p:blipFill>
        <p:spPr>
          <a:xfrm>
            <a:off x="6752197" y="1191087"/>
            <a:ext cx="755701" cy="1168411"/>
          </a:xfrm>
          <a:prstGeom prst="rect">
            <a:avLst/>
          </a:prstGeom>
          <a:noFill/>
          <a:ln>
            <a:noFill/>
          </a:ln>
        </p:spPr>
      </p:pic>
      <p:pic>
        <p:nvPicPr>
          <p:cNvPr id="125" name="Google Shape;125;p20"/>
          <p:cNvPicPr preferRelativeResize="0"/>
          <p:nvPr/>
        </p:nvPicPr>
        <p:blipFill>
          <a:blip r:embed="rId6">
            <a:alphaModFix/>
          </a:blip>
          <a:stretch>
            <a:fillRect/>
          </a:stretch>
        </p:blipFill>
        <p:spPr>
          <a:xfrm>
            <a:off x="8412375" y="3962650"/>
            <a:ext cx="602550" cy="10425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10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1000"/>
                                        <p:tgtEl>
                                          <p:spTgt spid="1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0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fade">
                                      <p:cBhvr>
                                        <p:cTn id="21" dur="1000"/>
                                        <p:tgtEl>
                                          <p:spTgt spid="121"/>
                                        </p:tgtEl>
                                      </p:cBhvr>
                                    </p:animEffect>
                                  </p:childTnLst>
                                </p:cTn>
                              </p:par>
                              <p:par>
                                <p:cTn id="22" presetID="10" presetClass="entr" presetSubtype="0" fill="hold" nodeType="withEffect">
                                  <p:stCondLst>
                                    <p:cond delay="0"/>
                                  </p:stCondLst>
                                  <p:childTnLst>
                                    <p:set>
                                      <p:cBhvr>
                                        <p:cTn id="23" dur="1" fill="hold">
                                          <p:stCondLst>
                                            <p:cond delay="0"/>
                                          </p:stCondLst>
                                        </p:cTn>
                                        <p:tgtEl>
                                          <p:spTgt spid="122"/>
                                        </p:tgtEl>
                                        <p:attrNameLst>
                                          <p:attrName>style.visibility</p:attrName>
                                        </p:attrNameLst>
                                      </p:cBhvr>
                                      <p:to>
                                        <p:strVal val="visible"/>
                                      </p:to>
                                    </p:set>
                                    <p:animEffect transition="in" filter="fade">
                                      <p:cBhvr>
                                        <p:cTn id="24" dur="1000"/>
                                        <p:tgtEl>
                                          <p:spTgt spid="1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fade">
                                      <p:cBhvr>
                                        <p:cTn id="29" dur="1000"/>
                                        <p:tgtEl>
                                          <p:spTgt spid="119"/>
                                        </p:tgtEl>
                                      </p:cBhvr>
                                    </p:animEffect>
                                  </p:childTnLst>
                                </p:cTn>
                              </p:par>
                              <p:par>
                                <p:cTn id="30" presetID="10" presetClass="entr" presetSubtype="0" fill="hold" nodeType="with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fade">
                                      <p:cBhvr>
                                        <p:cTn id="32" dur="1000"/>
                                        <p:tgtEl>
                                          <p:spTgt spid="123"/>
                                        </p:tgtEl>
                                      </p:cBhvr>
                                    </p:animEffect>
                                  </p:childTnLst>
                                </p:cTn>
                              </p:par>
                              <p:par>
                                <p:cTn id="33" presetID="10" presetClass="entr" presetSubtype="0" fill="hold" nodeType="with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mt="84000"/>
          </a:blip>
          <a:srcRect l="2675" r="41112"/>
          <a:stretch/>
        </p:blipFill>
        <p:spPr>
          <a:xfrm>
            <a:off x="-12300" y="3013"/>
            <a:ext cx="4335823" cy="5143500"/>
          </a:xfrm>
          <a:prstGeom prst="rect">
            <a:avLst/>
          </a:prstGeom>
          <a:noFill/>
          <a:ln>
            <a:noFill/>
          </a:ln>
        </p:spPr>
      </p:pic>
      <p:sp>
        <p:nvSpPr>
          <p:cNvPr id="131" name="Google Shape;131;p21"/>
          <p:cNvSpPr txBox="1">
            <a:spLocks noGrp="1"/>
          </p:cNvSpPr>
          <p:nvPr>
            <p:ph type="title"/>
          </p:nvPr>
        </p:nvSpPr>
        <p:spPr>
          <a:xfrm>
            <a:off x="446175" y="609600"/>
            <a:ext cx="3315300" cy="3070800"/>
          </a:xfrm>
          <a:prstGeom prst="rect">
            <a:avLst/>
          </a:prstGeom>
        </p:spPr>
        <p:txBody>
          <a:bodyPr spcFirstLastPara="1" wrap="square" lIns="91425" tIns="91425" rIns="91425" bIns="91425" anchor="b" anchorCtr="0">
            <a:spAutoFit/>
          </a:bodyPr>
          <a:lstStyle/>
          <a:p>
            <a:pPr marL="0" lvl="0" indent="0" algn="l" rtl="0">
              <a:lnSpc>
                <a:spcPct val="75000"/>
              </a:lnSpc>
              <a:spcBef>
                <a:spcPts val="0"/>
              </a:spcBef>
              <a:spcAft>
                <a:spcPts val="0"/>
              </a:spcAft>
              <a:buClr>
                <a:schemeClr val="dk1"/>
              </a:buClr>
              <a:buSzPts val="990"/>
              <a:buFont typeface="Arial"/>
              <a:buNone/>
            </a:pPr>
            <a:r>
              <a:rPr lang="en" sz="5000">
                <a:solidFill>
                  <a:schemeClr val="lt1"/>
                </a:solidFill>
                <a:latin typeface="Bebas Neue"/>
                <a:ea typeface="Bebas Neue"/>
                <a:cs typeface="Bebas Neue"/>
                <a:sym typeface="Bebas Neue"/>
              </a:rPr>
              <a:t>Who Are the Next Generation of Working Farmers?</a:t>
            </a:r>
            <a:endParaRPr sz="5000">
              <a:solidFill>
                <a:schemeClr val="lt1"/>
              </a:solidFill>
            </a:endParaRPr>
          </a:p>
        </p:txBody>
      </p:sp>
      <p:sp>
        <p:nvSpPr>
          <p:cNvPr id="132" name="Google Shape;132;p21"/>
          <p:cNvSpPr txBox="1">
            <a:spLocks noGrp="1"/>
          </p:cNvSpPr>
          <p:nvPr>
            <p:ph type="body" idx="1"/>
          </p:nvPr>
        </p:nvSpPr>
        <p:spPr>
          <a:xfrm>
            <a:off x="446175" y="3777475"/>
            <a:ext cx="2323500" cy="5127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SzPts val="1018"/>
              <a:buNone/>
            </a:pPr>
            <a:r>
              <a:rPr lang="en" sz="1865" i="1">
                <a:solidFill>
                  <a:srgbClr val="F3C43C"/>
                </a:solidFill>
                <a:latin typeface="Bebas Neue"/>
                <a:ea typeface="Bebas Neue"/>
                <a:cs typeface="Bebas Neue"/>
                <a:sym typeface="Bebas Neue"/>
              </a:rPr>
              <a:t>OUR 2022 NATIONAL YOUNG FARMER SURVEY FOUND….</a:t>
            </a:r>
            <a:endParaRPr sz="1217">
              <a:solidFill>
                <a:srgbClr val="F3C43C"/>
              </a:solidFill>
              <a:latin typeface="Lato"/>
              <a:ea typeface="Lato"/>
              <a:cs typeface="Lato"/>
              <a:sym typeface="Lato"/>
            </a:endParaRPr>
          </a:p>
        </p:txBody>
      </p:sp>
      <p:pic>
        <p:nvPicPr>
          <p:cNvPr id="133" name="Google Shape;133;p21"/>
          <p:cNvPicPr preferRelativeResize="0"/>
          <p:nvPr/>
        </p:nvPicPr>
        <p:blipFill>
          <a:blip r:embed="rId4">
            <a:alphaModFix/>
          </a:blip>
          <a:stretch>
            <a:fillRect/>
          </a:stretch>
        </p:blipFill>
        <p:spPr>
          <a:xfrm>
            <a:off x="8412375" y="3962650"/>
            <a:ext cx="602550" cy="1042598"/>
          </a:xfrm>
          <a:prstGeom prst="rect">
            <a:avLst/>
          </a:prstGeom>
          <a:noFill/>
          <a:ln>
            <a:noFill/>
          </a:ln>
        </p:spPr>
      </p:pic>
      <p:sp>
        <p:nvSpPr>
          <p:cNvPr id="134" name="Google Shape;134;p21"/>
          <p:cNvSpPr txBox="1">
            <a:spLocks noGrp="1"/>
          </p:cNvSpPr>
          <p:nvPr>
            <p:ph type="subTitle" idx="4294967295"/>
          </p:nvPr>
        </p:nvSpPr>
        <p:spPr>
          <a:xfrm>
            <a:off x="4862725" y="734975"/>
            <a:ext cx="3277200" cy="3782100"/>
          </a:xfrm>
          <a:prstGeom prst="rect">
            <a:avLst/>
          </a:prstGeom>
        </p:spPr>
        <p:txBody>
          <a:bodyPr spcFirstLastPara="1" wrap="square" lIns="0" tIns="0" rIns="0" bIns="0" anchor="t" anchorCtr="0">
            <a:spAutoFit/>
          </a:bodyPr>
          <a:lstStyle/>
          <a:p>
            <a:pPr marL="0" marR="0" lvl="0" indent="0" algn="l" rtl="0">
              <a:spcBef>
                <a:spcPts val="1200"/>
              </a:spcBef>
              <a:spcAft>
                <a:spcPts val="0"/>
              </a:spcAft>
              <a:buNone/>
            </a:pPr>
            <a:r>
              <a:rPr lang="en" sz="1700">
                <a:solidFill>
                  <a:srgbClr val="005C58"/>
                </a:solidFill>
                <a:latin typeface="Bebas Neue"/>
                <a:ea typeface="Bebas Neue"/>
                <a:cs typeface="Bebas Neue"/>
                <a:sym typeface="Bebas Neue"/>
              </a:rPr>
              <a:t>80% </a:t>
            </a:r>
            <a:r>
              <a:rPr lang="en" sz="1200" b="1">
                <a:solidFill>
                  <a:srgbClr val="005C58"/>
                </a:solidFill>
                <a:latin typeface="Lato"/>
                <a:ea typeface="Lato"/>
                <a:cs typeface="Lato"/>
                <a:sym typeface="Lato"/>
              </a:rPr>
              <a:t>identify as first generation farmers</a:t>
            </a:r>
            <a:endParaRPr sz="1200" b="1">
              <a:solidFill>
                <a:srgbClr val="005C58"/>
              </a:solidFill>
              <a:latin typeface="Lato"/>
              <a:ea typeface="Lato"/>
              <a:cs typeface="Lato"/>
              <a:sym typeface="Lato"/>
            </a:endParaRPr>
          </a:p>
          <a:p>
            <a:pPr marL="0" marR="0" lvl="0" indent="0" algn="l" rtl="0">
              <a:spcBef>
                <a:spcPts val="1000"/>
              </a:spcBef>
              <a:spcAft>
                <a:spcPts val="0"/>
              </a:spcAft>
              <a:buNone/>
            </a:pPr>
            <a:r>
              <a:rPr lang="en" sz="1700">
                <a:solidFill>
                  <a:srgbClr val="005C58"/>
                </a:solidFill>
                <a:latin typeface="Bebas Neue"/>
                <a:ea typeface="Bebas Neue"/>
                <a:cs typeface="Bebas Neue"/>
                <a:sym typeface="Bebas Neue"/>
              </a:rPr>
              <a:t>86% </a:t>
            </a:r>
            <a:r>
              <a:rPr lang="en" sz="1200" b="1">
                <a:solidFill>
                  <a:srgbClr val="005C58"/>
                </a:solidFill>
                <a:latin typeface="Lato"/>
                <a:ea typeface="Lato"/>
                <a:cs typeface="Lato"/>
                <a:sym typeface="Lato"/>
              </a:rPr>
              <a:t>of young farmers identify their growing practices as regenerative</a:t>
            </a:r>
            <a:endParaRPr sz="1200" b="1">
              <a:solidFill>
                <a:srgbClr val="005C58"/>
              </a:solidFill>
              <a:latin typeface="Lato"/>
              <a:ea typeface="Lato"/>
              <a:cs typeface="Lato"/>
              <a:sym typeface="Lato"/>
            </a:endParaRPr>
          </a:p>
          <a:p>
            <a:pPr marL="0" marR="0" lvl="0" indent="0" algn="l" rtl="0">
              <a:spcBef>
                <a:spcPts val="1000"/>
              </a:spcBef>
              <a:spcAft>
                <a:spcPts val="0"/>
              </a:spcAft>
              <a:buNone/>
            </a:pPr>
            <a:r>
              <a:rPr lang="en" sz="1700">
                <a:solidFill>
                  <a:srgbClr val="005C58"/>
                </a:solidFill>
                <a:latin typeface="Bebas Neue"/>
                <a:ea typeface="Bebas Neue"/>
                <a:cs typeface="Bebas Neue"/>
                <a:sym typeface="Bebas Neue"/>
              </a:rPr>
              <a:t>97%</a:t>
            </a:r>
            <a:r>
              <a:rPr lang="en" sz="1200" b="1">
                <a:solidFill>
                  <a:srgbClr val="005C58"/>
                </a:solidFill>
                <a:latin typeface="Lato"/>
                <a:ea typeface="Lato"/>
                <a:cs typeface="Lato"/>
                <a:sym typeface="Lato"/>
              </a:rPr>
              <a:t> of respondents use sustainable practices</a:t>
            </a:r>
            <a:endParaRPr sz="1200" b="1">
              <a:solidFill>
                <a:srgbClr val="005C58"/>
              </a:solidFill>
              <a:latin typeface="Lato"/>
              <a:ea typeface="Lato"/>
              <a:cs typeface="Lato"/>
              <a:sym typeface="Lato"/>
            </a:endParaRPr>
          </a:p>
          <a:p>
            <a:pPr marL="0" marR="0" lvl="0" indent="0" algn="l" rtl="0">
              <a:spcBef>
                <a:spcPts val="1000"/>
              </a:spcBef>
              <a:spcAft>
                <a:spcPts val="0"/>
              </a:spcAft>
              <a:buNone/>
            </a:pPr>
            <a:r>
              <a:rPr lang="en" sz="1700">
                <a:solidFill>
                  <a:srgbClr val="005C58"/>
                </a:solidFill>
                <a:latin typeface="Bebas Neue"/>
                <a:ea typeface="Bebas Neue"/>
                <a:cs typeface="Bebas Neue"/>
                <a:sym typeface="Bebas Neue"/>
              </a:rPr>
              <a:t>83% </a:t>
            </a:r>
            <a:r>
              <a:rPr lang="en" sz="1200" b="1">
                <a:solidFill>
                  <a:srgbClr val="005C58"/>
                </a:solidFill>
                <a:latin typeface="Lato"/>
                <a:ea typeface="Lato"/>
                <a:cs typeface="Lato"/>
                <a:sym typeface="Lato"/>
              </a:rPr>
              <a:t>of respondents named that, “one of their farm’s primary purposes is engaging in conservation or regeneration.” </a:t>
            </a:r>
            <a:endParaRPr sz="1200" b="1">
              <a:solidFill>
                <a:srgbClr val="005C58"/>
              </a:solidFill>
              <a:latin typeface="Lato"/>
              <a:ea typeface="Lato"/>
              <a:cs typeface="Lato"/>
              <a:sym typeface="Lato"/>
            </a:endParaRPr>
          </a:p>
          <a:p>
            <a:pPr marL="0" marR="0" lvl="0" indent="0" algn="l" rtl="0">
              <a:spcBef>
                <a:spcPts val="1000"/>
              </a:spcBef>
              <a:spcAft>
                <a:spcPts val="0"/>
              </a:spcAft>
              <a:buNone/>
            </a:pPr>
            <a:r>
              <a:rPr lang="en" sz="1200" b="1">
                <a:solidFill>
                  <a:srgbClr val="005C58"/>
                </a:solidFill>
                <a:latin typeface="Lato"/>
                <a:ea typeface="Lato"/>
                <a:cs typeface="Lato"/>
                <a:sym typeface="Lato"/>
              </a:rPr>
              <a:t>For BIPOC respondents, that number is </a:t>
            </a:r>
            <a:r>
              <a:rPr lang="en" sz="1700">
                <a:solidFill>
                  <a:srgbClr val="005C58"/>
                </a:solidFill>
                <a:latin typeface="Bebas Neue"/>
                <a:ea typeface="Bebas Neue"/>
                <a:cs typeface="Bebas Neue"/>
                <a:sym typeface="Bebas Neue"/>
              </a:rPr>
              <a:t>87%. </a:t>
            </a:r>
            <a:r>
              <a:rPr lang="en" sz="1200" b="1">
                <a:solidFill>
                  <a:srgbClr val="005C58"/>
                </a:solidFill>
                <a:latin typeface="Lato"/>
                <a:ea typeface="Lato"/>
                <a:cs typeface="Lato"/>
                <a:sym typeface="Lato"/>
              </a:rPr>
              <a:t>For Black respondents, that number is </a:t>
            </a:r>
            <a:r>
              <a:rPr lang="en" sz="1700">
                <a:solidFill>
                  <a:srgbClr val="005C58"/>
                </a:solidFill>
                <a:latin typeface="Bebas Neue"/>
                <a:ea typeface="Bebas Neue"/>
                <a:cs typeface="Bebas Neue"/>
                <a:sym typeface="Bebas Neue"/>
              </a:rPr>
              <a:t>88%.</a:t>
            </a:r>
            <a:endParaRPr sz="1700">
              <a:solidFill>
                <a:srgbClr val="005C58"/>
              </a:solidFill>
              <a:latin typeface="Bebas Neue"/>
              <a:ea typeface="Bebas Neue"/>
              <a:cs typeface="Bebas Neue"/>
              <a:sym typeface="Bebas Neue"/>
            </a:endParaRPr>
          </a:p>
          <a:p>
            <a:pPr marL="0" marR="0" lvl="0" indent="0" algn="l" rtl="0">
              <a:spcBef>
                <a:spcPts val="1000"/>
              </a:spcBef>
              <a:spcAft>
                <a:spcPts val="1000"/>
              </a:spcAft>
              <a:buNone/>
            </a:pPr>
            <a:r>
              <a:rPr lang="en" sz="1700">
                <a:solidFill>
                  <a:srgbClr val="005C58"/>
                </a:solidFill>
                <a:latin typeface="Bebas Neue"/>
                <a:ea typeface="Bebas Neue"/>
                <a:cs typeface="Bebas Neue"/>
                <a:sym typeface="Bebas Neue"/>
              </a:rPr>
              <a:t>88% </a:t>
            </a:r>
            <a:r>
              <a:rPr lang="en" sz="1200" b="1">
                <a:solidFill>
                  <a:srgbClr val="005C58"/>
                </a:solidFill>
                <a:latin typeface="Lato"/>
                <a:ea typeface="Lato"/>
                <a:cs typeface="Lato"/>
                <a:sym typeface="Lato"/>
              </a:rPr>
              <a:t>percent of young farmers attribute changes in weather patterns they are experiencing on their farms to climate change</a:t>
            </a:r>
            <a:endParaRPr sz="1200" b="1">
              <a:solidFill>
                <a:srgbClr val="005C5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Effect transition="in" filter="fade">
                                      <p:cBhvr>
                                        <p:cTn id="7" dur="1000"/>
                                        <p:tgtEl>
                                          <p:spTgt spid="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xEl>
                                              <p:pRg st="1" end="1"/>
                                            </p:txEl>
                                          </p:spTgt>
                                        </p:tgtEl>
                                        <p:attrNameLst>
                                          <p:attrName>style.visibility</p:attrName>
                                        </p:attrNameLst>
                                      </p:cBhvr>
                                      <p:to>
                                        <p:strVal val="visible"/>
                                      </p:to>
                                    </p:set>
                                    <p:animEffect transition="in" filter="fade">
                                      <p:cBhvr>
                                        <p:cTn id="12" dur="1000"/>
                                        <p:tgtEl>
                                          <p:spTgt spid="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4">
                                            <p:txEl>
                                              <p:pRg st="2" end="2"/>
                                            </p:txEl>
                                          </p:spTgt>
                                        </p:tgtEl>
                                        <p:attrNameLst>
                                          <p:attrName>style.visibility</p:attrName>
                                        </p:attrNameLst>
                                      </p:cBhvr>
                                      <p:to>
                                        <p:strVal val="visible"/>
                                      </p:to>
                                    </p:set>
                                    <p:animEffect transition="in" filter="fade">
                                      <p:cBhvr>
                                        <p:cTn id="17" dur="1000"/>
                                        <p:tgtEl>
                                          <p:spTgt spid="1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xEl>
                                              <p:pRg st="3" end="3"/>
                                            </p:txEl>
                                          </p:spTgt>
                                        </p:tgtEl>
                                        <p:attrNameLst>
                                          <p:attrName>style.visibility</p:attrName>
                                        </p:attrNameLst>
                                      </p:cBhvr>
                                      <p:to>
                                        <p:strVal val="visible"/>
                                      </p:to>
                                    </p:set>
                                    <p:animEffect transition="in" filter="fade">
                                      <p:cBhvr>
                                        <p:cTn id="22" dur="1000"/>
                                        <p:tgtEl>
                                          <p:spTgt spid="1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4">
                                            <p:txEl>
                                              <p:pRg st="4" end="4"/>
                                            </p:txEl>
                                          </p:spTgt>
                                        </p:tgtEl>
                                        <p:attrNameLst>
                                          <p:attrName>style.visibility</p:attrName>
                                        </p:attrNameLst>
                                      </p:cBhvr>
                                      <p:to>
                                        <p:strVal val="visible"/>
                                      </p:to>
                                    </p:set>
                                    <p:animEffect transition="in" filter="fade">
                                      <p:cBhvr>
                                        <p:cTn id="27" dur="1000"/>
                                        <p:tgtEl>
                                          <p:spTgt spid="1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4">
                                            <p:txEl>
                                              <p:pRg st="5" end="5"/>
                                            </p:txEl>
                                          </p:spTgt>
                                        </p:tgtEl>
                                        <p:attrNameLst>
                                          <p:attrName>style.visibility</p:attrName>
                                        </p:attrNameLst>
                                      </p:cBhvr>
                                      <p:to>
                                        <p:strVal val="visible"/>
                                      </p:to>
                                    </p:set>
                                    <p:animEffect transition="in" filter="fade">
                                      <p:cBhvr>
                                        <p:cTn id="32" dur="1000"/>
                                        <p:tgtEl>
                                          <p:spTgt spid="1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2123</Words>
  <Application>Microsoft Macintosh PowerPoint</Application>
  <PresentationFormat>On-screen Show (16:9)</PresentationFormat>
  <Paragraphs>155</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Bebas Neue</vt:lpstr>
      <vt:lpstr>Francois One</vt:lpstr>
      <vt:lpstr>Arial</vt:lpstr>
      <vt:lpstr>Lato</vt:lpstr>
      <vt:lpstr>Simple Light</vt:lpstr>
      <vt:lpstr>Building a more equitable Future for u.s. agriculture</vt:lpstr>
      <vt:lpstr>Who we are</vt:lpstr>
      <vt:lpstr>//mission</vt:lpstr>
      <vt:lpstr>About our coalition</vt:lpstr>
      <vt:lpstr>our reach</vt:lpstr>
      <vt:lpstr>The 2023 Farm Bill is Largest Piece of Legislation shaping food and agricultural policy for the U.S.</vt:lpstr>
      <vt:lpstr>PowerPoint Presentation</vt:lpstr>
      <vt:lpstr>STRATEGY</vt:lpstr>
      <vt:lpstr>Who Are the Next Generation of Working Farmers?</vt:lpstr>
      <vt:lpstr>PowerPoint Presentation</vt:lpstr>
      <vt:lpstr>OUR FELLOWSHIPS</vt:lpstr>
      <vt:lpstr>events</vt:lpstr>
      <vt:lpstr>Case study</vt:lpstr>
      <vt:lpstr>OTHER WAYS TO GET INVOLVED</vt:lpstr>
      <vt:lpstr>PowerPoint Presentation</vt:lpstr>
      <vt:lpstr>OUR PARTNERS</vt:lpstr>
      <vt:lpstr>LEVELS OF GENERAL SUPPORT</vt:lpstr>
      <vt:lpstr>Engaging with Our Members</vt:lpstr>
      <vt:lpstr>Case study</vt:lpstr>
      <vt:lpstr>Case study</vt:lpstr>
      <vt:lpstr>Case study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more equitable Future for u.s. agriculture</dc:title>
  <cp:lastModifiedBy>Maggie Mascarenhas</cp:lastModifiedBy>
  <cp:revision>1</cp:revision>
  <dcterms:modified xsi:type="dcterms:W3CDTF">2023-02-21T22:11:13Z</dcterms:modified>
</cp:coreProperties>
</file>