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6B9_E0D13A93.xml" ContentType="application/vnd.ms-powerpoint.comments+xml"/>
  <Override PartName="/ppt/notesSlides/notesSlide5.xml" ContentType="application/vnd.openxmlformats-officedocument.presentationml.notesSlide+xml"/>
  <Override PartName="/ppt/comments/modernComment_6D2_3306849B.xml" ContentType="application/vnd.ms-powerpoint.comment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6B5_4D87257B.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6CB_3C3CFABA.xml" ContentType="application/vnd.ms-powerpoint.comments+xml"/>
  <Override PartName="/ppt/notesSlides/notesSlide12.xml" ContentType="application/vnd.openxmlformats-officedocument.presentationml.notesSlide+xml"/>
  <Override PartName="/ppt/comments/modernComment_6BC_8E53CC95.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4"/>
  </p:sldMasterIdLst>
  <p:notesMasterIdLst>
    <p:notesMasterId r:id="rId19"/>
  </p:notesMasterIdLst>
  <p:sldIdLst>
    <p:sldId id="1709" r:id="rId5"/>
    <p:sldId id="1585" r:id="rId6"/>
    <p:sldId id="1744" r:id="rId7"/>
    <p:sldId id="1721" r:id="rId8"/>
    <p:sldId id="1746" r:id="rId9"/>
    <p:sldId id="1743" r:id="rId10"/>
    <p:sldId id="1745" r:id="rId11"/>
    <p:sldId id="1737" r:id="rId12"/>
    <p:sldId id="1717" r:id="rId13"/>
    <p:sldId id="1738" r:id="rId14"/>
    <p:sldId id="1739" r:id="rId15"/>
    <p:sldId id="1724" r:id="rId16"/>
    <p:sldId id="1747" r:id="rId17"/>
    <p:sldId id="1726" r:id="rId18"/>
  </p:sldIdLst>
  <p:sldSz cx="9144000" cy="6858000" type="screen4x3"/>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4A505E-6589-1AD5-0E23-8A868365CF84}" name="Jacob Multer" initials="JM" userId="S::jmulter@cspinet.org::60f77bb0-0c5a-44c1-a535-e6984d378c75" providerId="AD"/>
  <p188:author id="{1FFE1361-80FE-F933-A28D-5910F5AC0DEE}" name="Joelle Johnson" initials="JJ" userId="S::jjohnson@cspinet.org::b941bbd4-ce7f-4fbe-9bc6-b1c7697b73a8" providerId="AD"/>
  <p188:author id="{053F379C-AA99-65D0-BFD3-0236D78AB78E}" name="Jane Welna" initials="JW" userId="S::jwelna@cspinet.org::c1481407-565a-4c8b-b42c-11e69d2a0d69" providerId="AD"/>
  <p188:author id="{01AE26D5-61DF-13FB-92E3-833387544C42}" name="Anupama Joshi" initials="AJ" userId="S::ajoshi@cspinet.org::37005f0d-a647-49cd-b954-4a267a235f15" providerId="AD"/>
  <p188:author id="{7EB603FF-AC4F-DC4C-FDBB-C7761DE6F65C}" name="Colin Schwartz" initials="CS" userId="S::cschwartz@cspinet.org::eebff402-e9a0-47d0-9eb8-db56379a10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ghan Maroney" initials="MM" lastIdx="5" clrIdx="0">
    <p:extLst>
      <p:ext uri="{19B8F6BF-5375-455C-9EA6-DF929625EA0E}">
        <p15:presenceInfo xmlns:p15="http://schemas.microsoft.com/office/powerpoint/2012/main" userId="S::mmaroney@cspinet.org::683f051c-6eaa-48a0-a8fd-eddb94d93b02" providerId="AD"/>
      </p:ext>
    </p:extLst>
  </p:cmAuthor>
  <p:cmAuthor id="2" name="Colin Schwartz" initials="CS" lastIdx="4" clrIdx="1">
    <p:extLst>
      <p:ext uri="{19B8F6BF-5375-455C-9EA6-DF929625EA0E}">
        <p15:presenceInfo xmlns:p15="http://schemas.microsoft.com/office/powerpoint/2012/main" userId="S::cschwartz@cspinet.org::eebff402-e9a0-47d0-9eb8-db56379a1023" providerId="AD"/>
      </p:ext>
    </p:extLst>
  </p:cmAuthor>
  <p:cmAuthor id="3" name="Jacob Multer" initials="JM" lastIdx="51" clrIdx="2">
    <p:extLst>
      <p:ext uri="{19B8F6BF-5375-455C-9EA6-DF929625EA0E}">
        <p15:presenceInfo xmlns:p15="http://schemas.microsoft.com/office/powerpoint/2012/main" userId="S::jmulter@cspinet.onmicrosoft.com::60f77bb0-0c5a-44c1-a535-e6984d378c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C6E"/>
    <a:srgbClr val="D9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omments/modernComment_6B5_4D87257B.xml><?xml version="1.0" encoding="utf-8"?>
<p188:cmLst xmlns:a="http://schemas.openxmlformats.org/drawingml/2006/main" xmlns:r="http://schemas.openxmlformats.org/officeDocument/2006/relationships" xmlns:p188="http://schemas.microsoft.com/office/powerpoint/2018/8/main">
  <p188:cm id="{41963FF0-6DAB-4515-A624-09135FBA6625}" authorId="{7EB603FF-AC4F-DC4C-FDBB-C7761DE6F65C}" status="resolved" created="2023-04-17T23:52:03.626" complete="100000">
    <ac:txMkLst xmlns:ac="http://schemas.microsoft.com/office/drawing/2013/main/command">
      <pc:docMk xmlns:pc="http://schemas.microsoft.com/office/powerpoint/2013/main/command"/>
      <pc:sldMk xmlns:pc="http://schemas.microsoft.com/office/powerpoint/2013/main/command" cId="1300702587" sldId="1717"/>
      <ac:spMk id="3" creationId="{882739F4-58E2-C5EA-A023-A3EDFF5579F9}"/>
      <ac:txMk cp="178" len="22">
        <ac:context len="446" hash="359766609"/>
      </ac:txMk>
    </ac:txMkLst>
    <p188:pos x="4723027" y="1551459"/>
    <p188:txBody>
      <a:bodyPr/>
      <a:lstStyle/>
      <a:p>
        <a:r>
          <a:rPr lang="en-US"/>
          <a:t>I added, and you could say metrics and reporting for nutrition security just as USDA does for food security</a:t>
        </a:r>
      </a:p>
    </p188:txBody>
  </p188:cm>
  <p188:cm id="{D3A5D37A-E8AB-44A0-813A-B393D8FD1237}" authorId="{7EB603FF-AC4F-DC4C-FDBB-C7761DE6F65C}" status="resolved" created="2023-04-17T23:53:49.602" complete="100000">
    <ac:txMkLst xmlns:ac="http://schemas.microsoft.com/office/drawing/2013/main/command">
      <pc:docMk xmlns:pc="http://schemas.microsoft.com/office/powerpoint/2013/main/command"/>
      <pc:sldMk xmlns:pc="http://schemas.microsoft.com/office/powerpoint/2013/main/command" cId="1300702587" sldId="1717"/>
      <ac:spMk id="3" creationId="{882739F4-58E2-C5EA-A023-A3EDFF5579F9}"/>
      <ac:txMk cp="65" len="18">
        <ac:context len="446" hash="359766609"/>
      </ac:txMk>
    </ac:txMkLst>
    <p188:pos x="7674918" y="645297"/>
    <p188:txBody>
      <a:bodyPr/>
      <a:lstStyle/>
      <a:p>
        <a:r>
          <a:rPr lang="en-US"/>
          <a:t>good to mention USDA is already working on this but having it in the farm bill makes sure it gets done</a:t>
        </a:r>
      </a:p>
    </p188:txBody>
  </p188:cm>
  <p188:cm id="{11036228-1D6C-4DB2-9728-A8F17D99AF2B}" authorId="{7EB603FF-AC4F-DC4C-FDBB-C7761DE6F65C}" status="resolved" created="2023-04-17T23:54:20.494" complete="100000">
    <ac:txMkLst xmlns:ac="http://schemas.microsoft.com/office/drawing/2013/main/command">
      <pc:docMk xmlns:pc="http://schemas.microsoft.com/office/powerpoint/2013/main/command"/>
      <pc:sldMk xmlns:pc="http://schemas.microsoft.com/office/powerpoint/2013/main/command" cId="1300702587" sldId="1717"/>
      <ac:spMk id="3" creationId="{882739F4-58E2-C5EA-A023-A3EDFF5579F9}"/>
      <ac:txMk cp="286" len="48">
        <ac:context len="446" hash="359766609"/>
      </ac:txMk>
    </ac:txMkLst>
    <p188:pos x="5402648" y="3130378"/>
    <p188:txBody>
      <a:bodyPr/>
      <a:lstStyle/>
      <a:p>
        <a:r>
          <a:rPr lang="en-US"/>
          <a:t>I think it'd be good with this audience to provide an example</a:t>
        </a:r>
      </a:p>
    </p188:txBody>
  </p188:cm>
  <p188:cm id="{ABC88F4E-A83A-485C-9C2C-2484858B8558}" authorId="{7EB603FF-AC4F-DC4C-FDBB-C7761DE6F65C}" status="resolved" created="2023-04-17T23:54:43.230" complete="100000">
    <ac:txMkLst xmlns:ac="http://schemas.microsoft.com/office/drawing/2013/main/command">
      <pc:docMk xmlns:pc="http://schemas.microsoft.com/office/powerpoint/2013/main/command"/>
      <pc:sldMk xmlns:pc="http://schemas.microsoft.com/office/powerpoint/2013/main/command" cId="1300702587" sldId="1717"/>
      <ac:spMk id="3" creationId="{882739F4-58E2-C5EA-A023-A3EDFF5579F9}"/>
      <ac:txMk cp="335" len="110">
        <ac:context len="446" hash="359766609"/>
      </ac:txMk>
    </ac:txMkLst>
    <p188:pos x="5567405" y="3933567"/>
    <p188:txBody>
      <a:bodyPr/>
      <a:lstStyle/>
      <a:p>
        <a:r>
          <a:rPr lang="en-US"/>
          <a:t>You may need to have on hand from what amount to what amount</a:t>
        </a:r>
      </a:p>
    </p188:txBody>
  </p188:cm>
</p188:cmLst>
</file>

<file path=ppt/comments/modernComment_6B9_E0D13A93.xml><?xml version="1.0" encoding="utf-8"?>
<p188:cmLst xmlns:a="http://schemas.openxmlformats.org/drawingml/2006/main" xmlns:r="http://schemas.openxmlformats.org/officeDocument/2006/relationships" xmlns:p188="http://schemas.microsoft.com/office/powerpoint/2018/8/main">
  <p188:cm id="{B5BB5034-F6B9-451A-B030-A011D2011BC5}" authorId="{053F379C-AA99-65D0-BFD3-0236D78AB78E}" status="resolved" created="2023-04-17T23:08:09.907" complete="100000">
    <ac:txMkLst xmlns:ac="http://schemas.microsoft.com/office/drawing/2013/main/command">
      <pc:docMk xmlns:pc="http://schemas.microsoft.com/office/powerpoint/2013/main/command"/>
      <pc:sldMk xmlns:pc="http://schemas.microsoft.com/office/powerpoint/2013/main/command" cId="3771808403" sldId="1721"/>
      <ac:spMk id="5" creationId="{3362B684-BBB6-F866-AC9E-B85B33A75FFF}"/>
      <ac:txMk cp="0" len="45">
        <ac:context len="170" hash="3043939363"/>
      </ac:txMk>
    </ac:txMkLst>
    <p188:pos x="4857749" y="193572"/>
    <p188:replyLst>
      <p188:reply id="{677D1C9B-EFCD-42BD-8E8B-B3101CAB001B}" authorId="{7EB603FF-AC4F-DC4C-FDBB-C7761DE6F65C}" created="2023-04-17T23:49:42.039">
        <p188:txBody>
          <a:bodyPr/>
          <a:lstStyle/>
          <a:p>
            <a:r>
              <a:rPr lang="en-US"/>
              <a:t>[@Joelle Johnson] just FYI I added two new NANA SC members 1,000 days and Unidos, they're not updated on our website yet</a:t>
            </a:r>
          </a:p>
        </p188:txBody>
      </p188:reply>
    </p188:replyLst>
    <p188:txBody>
      <a:bodyPr/>
      <a:lstStyle/>
      <a:p>
        <a:r>
          <a:rPr lang="en-US"/>
          <a:t>I would note that CSPI is a co-founder of NANA and now the convener of the steering committee.  NANA now has ## working groups focused on x,y,z, etc.</a:t>
        </a:r>
      </a:p>
    </p188:txBody>
  </p188:cm>
</p188:cmLst>
</file>

<file path=ppt/comments/modernComment_6BC_8E53CC95.xml><?xml version="1.0" encoding="utf-8"?>
<p188:cmLst xmlns:a="http://schemas.openxmlformats.org/drawingml/2006/main" xmlns:r="http://schemas.openxmlformats.org/officeDocument/2006/relationships" xmlns:p188="http://schemas.microsoft.com/office/powerpoint/2018/8/main">
  <p188:cm id="{7A0A4D87-1866-4535-9372-7D47AC59E3B2}" authorId="{1FFE1361-80FE-F933-A28D-5910F5AC0DEE}" status="resolved" created="2023-04-14T18:26:56.784" complete="100000">
    <pc:sldMkLst xmlns:pc="http://schemas.microsoft.com/office/powerpoint/2013/main/command">
      <pc:docMk/>
      <pc:sldMk cId="2387856533" sldId="1724"/>
    </pc:sldMkLst>
    <p188:replyLst>
      <p188:reply id="{18CE1850-BA87-4894-84A2-D6C2146F7865}" authorId="{01AE26D5-61DF-13FB-92E3-833387544C42}" created="2023-04-17T02:45:29.634">
        <p188:txBody>
          <a:bodyPr/>
          <a:lstStyle/>
          <a:p>
            <a:r>
              <a:rPr lang="en-US"/>
              <a:t>I'd suggest also making a soft plug for CSPI's needs - hill visits, leading the NANA coalition....etc. </a:t>
            </a:r>
          </a:p>
        </p188:txBody>
      </p188:reply>
      <p188:reply id="{B12256B0-23D9-4DCC-9CEE-F50CDB4A400D}" authorId="{01AE26D5-61DF-13FB-92E3-833387544C42}" created="2023-04-17T02:48:45.197">
        <p188:txBody>
          <a:bodyPr/>
          <a:lstStyle/>
          <a:p>
            <a:r>
              <a:rPr lang="en-US"/>
              <a:t>Both GIH and SAFSF have national funders, and state / local funders. Might be worth thinking about funding opportunities from that perspective - what could a national level funder support, what could a funder with state / local portfolio support for the farm bill. </a:t>
            </a:r>
          </a:p>
        </p188:txBody>
      </p188:reply>
      <p188:reply id="{35826220-8202-4574-A3C8-967774B946A6}" authorId="{053F379C-AA99-65D0-BFD3-0236D78AB78E}" created="2023-04-17T22:00:34.539">
        <p188:txBody>
          <a:bodyPr/>
          <a:lstStyle/>
          <a:p>
            <a:r>
              <a:rPr lang="en-US"/>
              <a:t>@Joelle, @Colin, @Anupama If we can frame our funding opportunities in terms of goals (instead of tactics) I think funders might find it more compelling. I'll draft some examples.  Happy to hop on the phone if you like.</a:t>
            </a:r>
          </a:p>
        </p188:txBody>
      </p188:reply>
    </p188:replyLst>
    <p188:txBody>
      <a:bodyPr/>
      <a:lstStyle/>
      <a:p>
        <a:r>
          <a:rPr lang="en-US"/>
          <a:t>[@Jane Welna] [@Anupama Joshi] [@Colin Schwartz] Any thoughts on what we should put here? In the prep call they said we could highlight "opportunities to fund the movement". The thins that come to mind are: 1) money for more community engagement, 2) funding statewide policy campaigns (c4 money), 3) funding pilots (IA, VA), GusNIP matching $</a:t>
        </a:r>
      </a:p>
    </p188:txBody>
  </p188:cm>
  <p188:cm id="{749F09C7-0CC0-436B-909E-9C485EE33CFC}" authorId="{7EB603FF-AC4F-DC4C-FDBB-C7761DE6F65C}" status="resolved" created="2023-04-18T00:00:56.051" complete="100000">
    <ac:txMkLst xmlns:ac="http://schemas.microsoft.com/office/drawing/2013/main/command">
      <pc:docMk xmlns:pc="http://schemas.microsoft.com/office/powerpoint/2013/main/command"/>
      <pc:sldMk xmlns:pc="http://schemas.microsoft.com/office/powerpoint/2013/main/command" cId="2387856533" sldId="1724"/>
      <ac:spMk id="5" creationId="{ED7CBA3A-3590-6097-5414-083D9AED79C2}"/>
      <ac:txMk cp="682">
        <ac:context len="683" hash="531124829"/>
      </ac:txMk>
    </ac:txMkLst>
    <p188:pos x="5752756" y="3267675"/>
    <p188:replyLst>
      <p188:reply id="{D04CCC9B-CD60-4E31-98D7-EFDCB90AC465}" authorId="{053F379C-AA99-65D0-BFD3-0236D78AB78E}" created="2023-04-18T14:54:00.059">
        <p188:txBody>
          <a:bodyPr/>
          <a:lstStyle/>
          <a:p>
            <a:r>
              <a:rPr lang="en-US"/>
              <a:t>The bullet above is meant as state/local.</a:t>
            </a:r>
          </a:p>
        </p188:txBody>
      </p188:reply>
    </p188:replyLst>
    <p188:txBody>
      <a:bodyPr/>
      <a:lstStyle/>
      <a:p>
        <a:r>
          <a:rPr lang="en-US"/>
          <a:t>plug for state or local policies?</a:t>
        </a:r>
      </a:p>
    </p188:txBody>
  </p188:cm>
</p188:cmLst>
</file>

<file path=ppt/comments/modernComment_6CB_3C3CFABA.xml><?xml version="1.0" encoding="utf-8"?>
<p188:cmLst xmlns:a="http://schemas.openxmlformats.org/drawingml/2006/main" xmlns:r="http://schemas.openxmlformats.org/officeDocument/2006/relationships" xmlns:p188="http://schemas.microsoft.com/office/powerpoint/2018/8/main">
  <p188:cm id="{1AA1AFC4-E078-4904-B08E-DC59DB8DFCA5}" authorId="{053F379C-AA99-65D0-BFD3-0236D78AB78E}" status="resolved" created="2023-04-18T15:00:17.475" complete="100000">
    <ac:txMkLst xmlns:ac="http://schemas.microsoft.com/office/drawing/2013/main/command">
      <pc:docMk xmlns:pc="http://schemas.microsoft.com/office/powerpoint/2013/main/command"/>
      <pc:sldMk xmlns:pc="http://schemas.microsoft.com/office/powerpoint/2013/main/command" cId="1010629306" sldId="1739"/>
      <ac:spMk id="4" creationId="{4B7D2908-0CD4-31E8-6480-7C761C8EAB24}"/>
      <ac:txMk cp="29" len="13">
        <ac:context len="73" hash="1967750582"/>
      </ac:txMk>
    </ac:txMkLst>
    <p188:pos x="1768078" y="982265"/>
    <p188:txBody>
      <a:bodyPr/>
      <a:lstStyle/>
      <a:p>
        <a:r>
          <a:rPr lang="en-US"/>
          <a:t>I suggest a fourth bullet: "Join CSPI's funding partners"  This leads into the next slide and frames funding as an important advocacy opportunity.</a:t>
        </a:r>
      </a:p>
    </p188:txBody>
  </p188:cm>
</p188:cmLst>
</file>

<file path=ppt/comments/modernComment_6D2_3306849B.xml><?xml version="1.0" encoding="utf-8"?>
<p188:cmLst xmlns:a="http://schemas.openxmlformats.org/drawingml/2006/main" xmlns:r="http://schemas.openxmlformats.org/officeDocument/2006/relationships" xmlns:p188="http://schemas.microsoft.com/office/powerpoint/2018/8/main">
  <p188:cm id="{2852B2BF-A83D-4498-801E-52C2752A7C88}" authorId="{053F379C-AA99-65D0-BFD3-0236D78AB78E}" status="resolved" created="2023-04-17T22:05:47.626" complete="100000">
    <ac:txMkLst xmlns:ac="http://schemas.microsoft.com/office/drawing/2013/main/command">
      <pc:docMk xmlns:pc="http://schemas.microsoft.com/office/powerpoint/2013/main/command"/>
      <pc:sldMk xmlns:pc="http://schemas.microsoft.com/office/powerpoint/2013/main/command" cId="856065179" sldId="1746"/>
      <ac:spMk id="2" creationId="{02DA890C-D9CD-0754-A7EB-BA867528DD37}"/>
      <ac:txMk cp="27" len="17">
        <ac:context len="45" hash="319486176"/>
      </ac:txMk>
    </ac:txMkLst>
    <p188:pos x="8472534" y="286693"/>
    <p188:txBody>
      <a:bodyPr/>
      <a:lstStyle/>
      <a:p>
        <a:r>
          <a:rPr lang="en-US"/>
          <a:t>The resolution on on your TOC graphic below seems very low.  Even on my big desktop screen, I can't make out the smaller text.  Zooming in just makes the fuzzy letters bigger.  Maybe ask Jorge to provide you with a high res version that will look good projected.  </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58E83-2209-43A6-81C5-8461C8D04868}"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F087CA5E-3552-4B96-AD14-47B05D84999D}">
      <dgm:prSet phldrT="[Text]" phldr="0"/>
      <dgm:spPr/>
      <dgm:t>
        <a:bodyPr/>
        <a:lstStyle/>
        <a:p>
          <a:r>
            <a:rPr lang="en-US">
              <a:latin typeface="Calibri"/>
              <a:cs typeface="Calibri"/>
            </a:rPr>
            <a:t>Stakeholder discussions at statewide or regional convenings</a:t>
          </a:r>
          <a:endParaRPr lang="en-US"/>
        </a:p>
      </dgm:t>
    </dgm:pt>
    <dgm:pt modelId="{391DE605-F696-4B3B-ACDF-7C6FEA0F9020}" type="parTrans" cxnId="{EC2BB6A9-A643-4D51-86AA-D49D79EC09AA}">
      <dgm:prSet/>
      <dgm:spPr/>
      <dgm:t>
        <a:bodyPr/>
        <a:lstStyle/>
        <a:p>
          <a:endParaRPr lang="en-US"/>
        </a:p>
      </dgm:t>
    </dgm:pt>
    <dgm:pt modelId="{E7EB73B5-9DE3-4665-947B-BFF202439CC0}" type="sibTrans" cxnId="{EC2BB6A9-A643-4D51-86AA-D49D79EC09AA}">
      <dgm:prSet/>
      <dgm:spPr/>
      <dgm:t>
        <a:bodyPr/>
        <a:lstStyle/>
        <a:p>
          <a:endParaRPr lang="en-US"/>
        </a:p>
      </dgm:t>
    </dgm:pt>
    <dgm:pt modelId="{E4C7C26D-EFE3-4294-B781-02F17FBE5393}">
      <dgm:prSet phldr="0"/>
      <dgm:spPr/>
      <dgm:t>
        <a:bodyPr/>
        <a:lstStyle/>
        <a:p>
          <a:pPr rtl="0"/>
          <a:r>
            <a:rPr lang="en-US">
              <a:latin typeface="Calibri"/>
              <a:cs typeface="Calibri"/>
            </a:rPr>
            <a:t>Advisory committee of SNAP experts across the state</a:t>
          </a:r>
        </a:p>
      </dgm:t>
    </dgm:pt>
    <dgm:pt modelId="{E80A87B5-DF1F-4C36-9158-20F2B0601CB5}" type="parTrans" cxnId="{1C7E421D-171D-405A-B4AF-9ED4D90366C8}">
      <dgm:prSet/>
      <dgm:spPr/>
    </dgm:pt>
    <dgm:pt modelId="{1CA767F5-227A-4AE8-B89A-AB2984674BE8}" type="sibTrans" cxnId="{1C7E421D-171D-405A-B4AF-9ED4D90366C8}">
      <dgm:prSet/>
      <dgm:spPr/>
      <dgm:t>
        <a:bodyPr/>
        <a:lstStyle/>
        <a:p>
          <a:endParaRPr lang="en-US"/>
        </a:p>
      </dgm:t>
    </dgm:pt>
    <dgm:pt modelId="{FE987261-70D5-4DDD-829B-09FFF5D31EB7}">
      <dgm:prSet phldr="0"/>
      <dgm:spPr/>
      <dgm:t>
        <a:bodyPr/>
        <a:lstStyle/>
        <a:p>
          <a:r>
            <a:rPr lang="en-US">
              <a:latin typeface="Calibri"/>
              <a:cs typeface="Calibri"/>
            </a:rPr>
            <a:t>Focus groups/interviews with SNAP participants</a:t>
          </a:r>
        </a:p>
      </dgm:t>
    </dgm:pt>
    <dgm:pt modelId="{D8309B5A-D309-477A-87AD-AFE1E5D827B9}" type="parTrans" cxnId="{81B0C8B5-8135-4E77-B235-BE2FB9564BF1}">
      <dgm:prSet/>
      <dgm:spPr/>
    </dgm:pt>
    <dgm:pt modelId="{61227331-E38F-4640-B49B-EC8B382E3B7E}" type="sibTrans" cxnId="{81B0C8B5-8135-4E77-B235-BE2FB9564BF1}">
      <dgm:prSet/>
      <dgm:spPr/>
      <dgm:t>
        <a:bodyPr/>
        <a:lstStyle/>
        <a:p>
          <a:endParaRPr lang="en-US"/>
        </a:p>
      </dgm:t>
    </dgm:pt>
    <dgm:pt modelId="{4587F0AB-C892-40AB-8704-249EB6AE4BD4}">
      <dgm:prSet phldr="0"/>
      <dgm:spPr/>
      <dgm:t>
        <a:bodyPr/>
        <a:lstStyle/>
        <a:p>
          <a:r>
            <a:rPr lang="en-US">
              <a:latin typeface="Calibri"/>
              <a:cs typeface="Calibri"/>
            </a:rPr>
            <a:t>Key informant interviews with SNAP experts</a:t>
          </a:r>
        </a:p>
      </dgm:t>
    </dgm:pt>
    <dgm:pt modelId="{E3BA1EA4-BC2B-4D88-BCB1-97DFABC95D6A}" type="parTrans" cxnId="{88B48997-A91D-4790-A004-A748CA0B9067}">
      <dgm:prSet/>
      <dgm:spPr/>
    </dgm:pt>
    <dgm:pt modelId="{AB240CAA-E4E9-468A-A842-C5D2D8481A03}" type="sibTrans" cxnId="{88B48997-A91D-4790-A004-A748CA0B9067}">
      <dgm:prSet/>
      <dgm:spPr/>
      <dgm:t>
        <a:bodyPr/>
        <a:lstStyle/>
        <a:p>
          <a:endParaRPr lang="en-US"/>
        </a:p>
      </dgm:t>
    </dgm:pt>
    <dgm:pt modelId="{DAF61AFB-751B-4409-8D88-A36586DBB362}" type="pres">
      <dgm:prSet presAssocID="{8D658E83-2209-43A6-81C5-8461C8D04868}" presName="diagram" presStyleCnt="0">
        <dgm:presLayoutVars>
          <dgm:dir/>
          <dgm:resizeHandles val="exact"/>
        </dgm:presLayoutVars>
      </dgm:prSet>
      <dgm:spPr/>
    </dgm:pt>
    <dgm:pt modelId="{FF223ECA-947D-4769-A28E-D275D0C1DFC9}" type="pres">
      <dgm:prSet presAssocID="{E4C7C26D-EFE3-4294-B781-02F17FBE5393}" presName="node" presStyleLbl="node1" presStyleIdx="0" presStyleCnt="4">
        <dgm:presLayoutVars>
          <dgm:bulletEnabled val="1"/>
        </dgm:presLayoutVars>
      </dgm:prSet>
      <dgm:spPr/>
    </dgm:pt>
    <dgm:pt modelId="{2E77DB28-1B20-401A-8A67-487C95A9171C}" type="pres">
      <dgm:prSet presAssocID="{1CA767F5-227A-4AE8-B89A-AB2984674BE8}" presName="sibTrans" presStyleCnt="0"/>
      <dgm:spPr/>
    </dgm:pt>
    <dgm:pt modelId="{4EDDB6C3-F571-4F87-A226-C4B1C1303B2E}" type="pres">
      <dgm:prSet presAssocID="{FE987261-70D5-4DDD-829B-09FFF5D31EB7}" presName="node" presStyleLbl="node1" presStyleIdx="1" presStyleCnt="4">
        <dgm:presLayoutVars>
          <dgm:bulletEnabled val="1"/>
        </dgm:presLayoutVars>
      </dgm:prSet>
      <dgm:spPr/>
    </dgm:pt>
    <dgm:pt modelId="{ECC65B8C-F86E-47D7-8F7C-C81C7B6C2055}" type="pres">
      <dgm:prSet presAssocID="{61227331-E38F-4640-B49B-EC8B382E3B7E}" presName="sibTrans" presStyleCnt="0"/>
      <dgm:spPr/>
    </dgm:pt>
    <dgm:pt modelId="{A1ACF222-9379-495F-B810-7171FEC1478E}" type="pres">
      <dgm:prSet presAssocID="{4587F0AB-C892-40AB-8704-249EB6AE4BD4}" presName="node" presStyleLbl="node1" presStyleIdx="2" presStyleCnt="4">
        <dgm:presLayoutVars>
          <dgm:bulletEnabled val="1"/>
        </dgm:presLayoutVars>
      </dgm:prSet>
      <dgm:spPr/>
    </dgm:pt>
    <dgm:pt modelId="{A73E4DEA-F099-475E-8832-49DE809BD06D}" type="pres">
      <dgm:prSet presAssocID="{AB240CAA-E4E9-468A-A842-C5D2D8481A03}" presName="sibTrans" presStyleCnt="0"/>
      <dgm:spPr/>
    </dgm:pt>
    <dgm:pt modelId="{6998FD51-5234-415C-9598-8A00EB9AD5DA}" type="pres">
      <dgm:prSet presAssocID="{F087CA5E-3552-4B96-AD14-47B05D84999D}" presName="node" presStyleLbl="node1" presStyleIdx="3" presStyleCnt="4">
        <dgm:presLayoutVars>
          <dgm:bulletEnabled val="1"/>
        </dgm:presLayoutVars>
      </dgm:prSet>
      <dgm:spPr/>
    </dgm:pt>
  </dgm:ptLst>
  <dgm:cxnLst>
    <dgm:cxn modelId="{FDDCAF0F-D6F8-4347-9BD0-1C76B0D31AD6}" type="presOf" srcId="{8D658E83-2209-43A6-81C5-8461C8D04868}" destId="{DAF61AFB-751B-4409-8D88-A36586DBB362}" srcOrd="0" destOrd="0" presId="urn:microsoft.com/office/officeart/2005/8/layout/default"/>
    <dgm:cxn modelId="{1C7E421D-171D-405A-B4AF-9ED4D90366C8}" srcId="{8D658E83-2209-43A6-81C5-8461C8D04868}" destId="{E4C7C26D-EFE3-4294-B781-02F17FBE5393}" srcOrd="0" destOrd="0" parTransId="{E80A87B5-DF1F-4C36-9158-20F2B0601CB5}" sibTransId="{1CA767F5-227A-4AE8-B89A-AB2984674BE8}"/>
    <dgm:cxn modelId="{D0B02C25-5176-4A5E-9C18-870B2D39F6EA}" type="presOf" srcId="{4587F0AB-C892-40AB-8704-249EB6AE4BD4}" destId="{A1ACF222-9379-495F-B810-7171FEC1478E}" srcOrd="0" destOrd="0" presId="urn:microsoft.com/office/officeart/2005/8/layout/default"/>
    <dgm:cxn modelId="{9D155B6D-17F8-4E78-A074-A3C1478A44B2}" type="presOf" srcId="{F087CA5E-3552-4B96-AD14-47B05D84999D}" destId="{6998FD51-5234-415C-9598-8A00EB9AD5DA}" srcOrd="0" destOrd="0" presId="urn:microsoft.com/office/officeart/2005/8/layout/default"/>
    <dgm:cxn modelId="{A4E0BC8E-6D01-4EF9-9CBF-BFC376222A19}" type="presOf" srcId="{E4C7C26D-EFE3-4294-B781-02F17FBE5393}" destId="{FF223ECA-947D-4769-A28E-D275D0C1DFC9}" srcOrd="0" destOrd="0" presId="urn:microsoft.com/office/officeart/2005/8/layout/default"/>
    <dgm:cxn modelId="{88B48997-A91D-4790-A004-A748CA0B9067}" srcId="{8D658E83-2209-43A6-81C5-8461C8D04868}" destId="{4587F0AB-C892-40AB-8704-249EB6AE4BD4}" srcOrd="2" destOrd="0" parTransId="{E3BA1EA4-BC2B-4D88-BCB1-97DFABC95D6A}" sibTransId="{AB240CAA-E4E9-468A-A842-C5D2D8481A03}"/>
    <dgm:cxn modelId="{EC2BB6A9-A643-4D51-86AA-D49D79EC09AA}" srcId="{8D658E83-2209-43A6-81C5-8461C8D04868}" destId="{F087CA5E-3552-4B96-AD14-47B05D84999D}" srcOrd="3" destOrd="0" parTransId="{391DE605-F696-4B3B-ACDF-7C6FEA0F9020}" sibTransId="{E7EB73B5-9DE3-4665-947B-BFF202439CC0}"/>
    <dgm:cxn modelId="{9B63FDB0-9E5E-4CB0-8522-94778262BFF5}" type="presOf" srcId="{FE987261-70D5-4DDD-829B-09FFF5D31EB7}" destId="{4EDDB6C3-F571-4F87-A226-C4B1C1303B2E}" srcOrd="0" destOrd="0" presId="urn:microsoft.com/office/officeart/2005/8/layout/default"/>
    <dgm:cxn modelId="{81B0C8B5-8135-4E77-B235-BE2FB9564BF1}" srcId="{8D658E83-2209-43A6-81C5-8461C8D04868}" destId="{FE987261-70D5-4DDD-829B-09FFF5D31EB7}" srcOrd="1" destOrd="0" parTransId="{D8309B5A-D309-477A-87AD-AFE1E5D827B9}" sibTransId="{61227331-E38F-4640-B49B-EC8B382E3B7E}"/>
    <dgm:cxn modelId="{4529FDCE-B287-483C-A1F8-84CCF4F783AC}" type="presParOf" srcId="{DAF61AFB-751B-4409-8D88-A36586DBB362}" destId="{FF223ECA-947D-4769-A28E-D275D0C1DFC9}" srcOrd="0" destOrd="0" presId="urn:microsoft.com/office/officeart/2005/8/layout/default"/>
    <dgm:cxn modelId="{E541F8EA-F063-4BE8-B785-1D66F8019412}" type="presParOf" srcId="{DAF61AFB-751B-4409-8D88-A36586DBB362}" destId="{2E77DB28-1B20-401A-8A67-487C95A9171C}" srcOrd="1" destOrd="0" presId="urn:microsoft.com/office/officeart/2005/8/layout/default"/>
    <dgm:cxn modelId="{A9BBA557-25C6-4B0A-940E-675A293E29FA}" type="presParOf" srcId="{DAF61AFB-751B-4409-8D88-A36586DBB362}" destId="{4EDDB6C3-F571-4F87-A226-C4B1C1303B2E}" srcOrd="2" destOrd="0" presId="urn:microsoft.com/office/officeart/2005/8/layout/default"/>
    <dgm:cxn modelId="{C1AA77E4-5EB9-4B77-AD27-58B54CA67373}" type="presParOf" srcId="{DAF61AFB-751B-4409-8D88-A36586DBB362}" destId="{ECC65B8C-F86E-47D7-8F7C-C81C7B6C2055}" srcOrd="3" destOrd="0" presId="urn:microsoft.com/office/officeart/2005/8/layout/default"/>
    <dgm:cxn modelId="{685CA2FA-4CF1-4F33-B722-08AFC496A333}" type="presParOf" srcId="{DAF61AFB-751B-4409-8D88-A36586DBB362}" destId="{A1ACF222-9379-495F-B810-7171FEC1478E}" srcOrd="4" destOrd="0" presId="urn:microsoft.com/office/officeart/2005/8/layout/default"/>
    <dgm:cxn modelId="{9CA02FD8-E8EA-4100-B83D-575ADAF1AB12}" type="presParOf" srcId="{DAF61AFB-751B-4409-8D88-A36586DBB362}" destId="{A73E4DEA-F099-475E-8832-49DE809BD06D}" srcOrd="5" destOrd="0" presId="urn:microsoft.com/office/officeart/2005/8/layout/default"/>
    <dgm:cxn modelId="{EE248D5E-5887-4BD6-B293-8198B925EB1E}" type="presParOf" srcId="{DAF61AFB-751B-4409-8D88-A36586DBB362}" destId="{6998FD51-5234-415C-9598-8A00EB9AD5DA}"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23ECA-947D-4769-A28E-D275D0C1DFC9}">
      <dsp:nvSpPr>
        <dsp:cNvPr id="0" name=""/>
        <dsp:cNvSpPr/>
      </dsp:nvSpPr>
      <dsp:spPr>
        <a:xfrm>
          <a:off x="465000" y="1816"/>
          <a:ext cx="2357303" cy="141438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a:cs typeface="Calibri"/>
            </a:rPr>
            <a:t>Advisory committee of SNAP experts across the state</a:t>
          </a:r>
        </a:p>
      </dsp:txBody>
      <dsp:txXfrm>
        <a:off x="465000" y="1816"/>
        <a:ext cx="2357303" cy="1414382"/>
      </dsp:txXfrm>
    </dsp:sp>
    <dsp:sp modelId="{4EDDB6C3-F571-4F87-A226-C4B1C1303B2E}">
      <dsp:nvSpPr>
        <dsp:cNvPr id="0" name=""/>
        <dsp:cNvSpPr/>
      </dsp:nvSpPr>
      <dsp:spPr>
        <a:xfrm>
          <a:off x="3058034" y="1816"/>
          <a:ext cx="2357303" cy="141438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Calibri"/>
              <a:cs typeface="Calibri"/>
            </a:rPr>
            <a:t>Focus groups/interviews with SNAP participants</a:t>
          </a:r>
        </a:p>
      </dsp:txBody>
      <dsp:txXfrm>
        <a:off x="3058034" y="1816"/>
        <a:ext cx="2357303" cy="1414382"/>
      </dsp:txXfrm>
    </dsp:sp>
    <dsp:sp modelId="{A1ACF222-9379-495F-B810-7171FEC1478E}">
      <dsp:nvSpPr>
        <dsp:cNvPr id="0" name=""/>
        <dsp:cNvSpPr/>
      </dsp:nvSpPr>
      <dsp:spPr>
        <a:xfrm>
          <a:off x="465000" y="1651929"/>
          <a:ext cx="2357303" cy="141438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Calibri"/>
              <a:cs typeface="Calibri"/>
            </a:rPr>
            <a:t>Key informant interviews with SNAP experts</a:t>
          </a:r>
        </a:p>
      </dsp:txBody>
      <dsp:txXfrm>
        <a:off x="465000" y="1651929"/>
        <a:ext cx="2357303" cy="1414382"/>
      </dsp:txXfrm>
    </dsp:sp>
    <dsp:sp modelId="{6998FD51-5234-415C-9598-8A00EB9AD5DA}">
      <dsp:nvSpPr>
        <dsp:cNvPr id="0" name=""/>
        <dsp:cNvSpPr/>
      </dsp:nvSpPr>
      <dsp:spPr>
        <a:xfrm>
          <a:off x="3058034" y="1651929"/>
          <a:ext cx="2357303" cy="141438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Calibri"/>
              <a:cs typeface="Calibri"/>
            </a:rPr>
            <a:t>Stakeholder discussions at statewide or regional convenings</a:t>
          </a:r>
          <a:endParaRPr lang="en-US" sz="2100" kern="1200"/>
        </a:p>
      </dsp:txBody>
      <dsp:txXfrm>
        <a:off x="3058034" y="1651929"/>
        <a:ext cx="2357303" cy="14143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8AFBD866-2F61-49A5-A92F-43FE17F8BC69}" type="datetimeFigureOut">
              <a:rPr lang="en-US" smtClean="0"/>
              <a:t>4/19/23</a:t>
            </a:fld>
            <a:endParaRPr lang="en-US"/>
          </a:p>
        </p:txBody>
      </p:sp>
      <p:sp>
        <p:nvSpPr>
          <p:cNvPr id="4" name="Slide Image Placeholder 3"/>
          <p:cNvSpPr>
            <a:spLocks noGrp="1" noRot="1" noChangeAspect="1"/>
          </p:cNvSpPr>
          <p:nvPr>
            <p:ph type="sldImg" idx="2"/>
          </p:nvPr>
        </p:nvSpPr>
        <p:spPr>
          <a:xfrm>
            <a:off x="1411288" y="1160463"/>
            <a:ext cx="4181475"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709AF650-A02A-47D5-ADB4-9E513D992FDD}" type="slidenum">
              <a:rPr lang="en-US" smtClean="0"/>
              <a:t>‹#›</a:t>
            </a:fld>
            <a:endParaRPr lang="en-US"/>
          </a:p>
        </p:txBody>
      </p:sp>
    </p:spTree>
    <p:extLst>
      <p:ext uri="{BB962C8B-B14F-4D97-AF65-F5344CB8AC3E}">
        <p14:creationId xmlns:p14="http://schemas.microsoft.com/office/powerpoint/2010/main" val="358707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spinet.org/new/pdf/hhfka-summary-factsheet.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cspinet.org/new/pdf/dnpao_funding_history_plus_goal.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spinet.org/sites/default/files/2022-05/CSPI_SNAP_ToC_Final.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ealthyeatingresearch.org/research/healthy-eating-research-nutrition-guidelines-for-the-charitable-food-syste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r>
              <a:rPr lang="en-US"/>
              <a:t>Welcome and introduce self</a:t>
            </a:r>
          </a:p>
          <a:p>
            <a:endParaRPr lang="en-US"/>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1</a:t>
            </a:fld>
            <a:endParaRPr lang="en-US" altLang="en-US"/>
          </a:p>
        </p:txBody>
      </p:sp>
    </p:spTree>
    <p:extLst>
      <p:ext uri="{BB962C8B-B14F-4D97-AF65-F5344CB8AC3E}">
        <p14:creationId xmlns:p14="http://schemas.microsoft.com/office/powerpoint/2010/main" val="3757311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pPr defTabSz="931042">
              <a:defRPr/>
            </a:pPr>
            <a:r>
              <a:rPr lang="en-US"/>
              <a:t>Endorsement of these recommendations does not imply that signatories have taken a position on every recommendation</a:t>
            </a:r>
          </a:p>
          <a:p>
            <a:pPr defTabSz="931042">
              <a:defRPr/>
            </a:pPr>
            <a:endParaRPr lang="en-US">
              <a:cs typeface="Calibri"/>
            </a:endParaRPr>
          </a:p>
          <a:p>
            <a:pPr defTabSz="931042">
              <a:defRPr/>
            </a:pPr>
            <a:r>
              <a:rPr lang="en-US"/>
              <a:t>The NANA Coalition Farm Bill Subcommittee collaborated to create this set of policy priorities to advance nutrition and food security, nutrition research, and nutrition education in the 2023 Farm Bill.</a:t>
            </a:r>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10</a:t>
            </a:fld>
            <a:endParaRPr lang="en-US" altLang="en-US"/>
          </a:p>
        </p:txBody>
      </p:sp>
    </p:spTree>
    <p:extLst>
      <p:ext uri="{BB962C8B-B14F-4D97-AF65-F5344CB8AC3E}">
        <p14:creationId xmlns:p14="http://schemas.microsoft.com/office/powerpoint/2010/main" val="3819490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pPr rtl="0" fontAlgn="ctr"/>
            <a:r>
              <a:rPr lang="en-US" sz="1100">
                <a:latin typeface="Times New Roman" pitchFamily="18" charset="0"/>
                <a:cs typeface="Times New Roman"/>
              </a:rPr>
              <a:t>-low-hanging fruit: social media and sign-on letters (CSPI can share relevant materials)</a:t>
            </a:r>
          </a:p>
          <a:p>
            <a:pPr rtl="0" fontAlgn="ctr"/>
            <a:r>
              <a:rPr lang="en-US" sz="1100">
                <a:latin typeface="Times New Roman" pitchFamily="18" charset="0"/>
                <a:cs typeface="Times New Roman"/>
              </a:rPr>
              <a:t>-sign-up for our action alerts (will share the link along with our slides)</a:t>
            </a:r>
          </a:p>
          <a:p>
            <a:pPr defTabSz="931042" fontAlgn="ctr">
              <a:defRPr/>
            </a:pPr>
            <a:endParaRPr lang="en-US" sz="1100">
              <a:latin typeface="Times New Roman" pitchFamily="18" charset="0"/>
              <a:cs typeface="Times New Roman"/>
            </a:endParaRPr>
          </a:p>
          <a:p>
            <a:pPr rtl="0" fontAlgn="ctr"/>
            <a:endParaRPr lang="en-US" sz="1100">
              <a:latin typeface="Times New Roman" pitchFamily="18" charset="0"/>
              <a:cs typeface="Times New Roman"/>
            </a:endParaRPr>
          </a:p>
          <a:p>
            <a:pPr rtl="0" fontAlgn="ctr"/>
            <a:endParaRPr lang="en-US" sz="1100">
              <a:latin typeface="Times New Roman" pitchFamily="18" charset="0"/>
              <a:cs typeface="Times New Roman"/>
            </a:endParaRPr>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11</a:t>
            </a:fld>
            <a:endParaRPr lang="en-US" altLang="en-US"/>
          </a:p>
        </p:txBody>
      </p:sp>
    </p:spTree>
    <p:extLst>
      <p:ext uri="{BB962C8B-B14F-4D97-AF65-F5344CB8AC3E}">
        <p14:creationId xmlns:p14="http://schemas.microsoft.com/office/powerpoint/2010/main" val="1574271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r>
              <a:rPr lang="en-US"/>
              <a:t>(AR, CO, CT, FL, IA, MA, MI, NC, OH, PA, TX)</a:t>
            </a:r>
          </a:p>
          <a:p>
            <a:pPr rtl="0" fontAlgn="ctr"/>
            <a:endParaRPr lang="en-US" sz="1100">
              <a:latin typeface="Times New Roman" pitchFamily="18" charset="0"/>
              <a:cs typeface="Times New Roman"/>
            </a:endParaRPr>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12</a:t>
            </a:fld>
            <a:endParaRPr lang="en-US" altLang="en-US"/>
          </a:p>
        </p:txBody>
      </p:sp>
    </p:spTree>
    <p:extLst>
      <p:ext uri="{BB962C8B-B14F-4D97-AF65-F5344CB8AC3E}">
        <p14:creationId xmlns:p14="http://schemas.microsoft.com/office/powerpoint/2010/main" val="2074411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endParaRPr lang="en-US">
              <a:cs typeface="Calibri"/>
            </a:endParaRPr>
          </a:p>
          <a:p>
            <a:pPr rtl="0" fontAlgn="ctr"/>
            <a:endParaRPr lang="en-US" sz="1100">
              <a:latin typeface="Times New Roman" pitchFamily="18" charset="0"/>
              <a:cs typeface="Times New Roman"/>
            </a:endParaRPr>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13</a:t>
            </a:fld>
            <a:endParaRPr lang="en-US" altLang="en-US"/>
          </a:p>
        </p:txBody>
      </p:sp>
    </p:spTree>
    <p:extLst>
      <p:ext uri="{BB962C8B-B14F-4D97-AF65-F5344CB8AC3E}">
        <p14:creationId xmlns:p14="http://schemas.microsoft.com/office/powerpoint/2010/main" val="1069220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pPr rtl="0" fontAlgn="ctr"/>
            <a:endParaRPr lang="en-US" sz="1100">
              <a:latin typeface="Times New Roman" pitchFamily="18" charset="0"/>
              <a:cs typeface="Times New Roman"/>
            </a:endParaRPr>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14</a:t>
            </a:fld>
            <a:endParaRPr lang="en-US" altLang="en-US"/>
          </a:p>
        </p:txBody>
      </p:sp>
    </p:spTree>
    <p:extLst>
      <p:ext uri="{BB962C8B-B14F-4D97-AF65-F5344CB8AC3E}">
        <p14:creationId xmlns:p14="http://schemas.microsoft.com/office/powerpoint/2010/main" val="261783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pPr rtl="0" fontAlgn="ctr"/>
            <a:endParaRPr lang="en-US" sz="1100">
              <a:latin typeface="Times New Roman" pitchFamily="18" charset="0"/>
              <a:cs typeface="Times New Roman"/>
            </a:endParaRPr>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2</a:t>
            </a:fld>
            <a:endParaRPr lang="en-US" altLang="en-US"/>
          </a:p>
        </p:txBody>
      </p:sp>
    </p:spTree>
    <p:extLst>
      <p:ext uri="{BB962C8B-B14F-4D97-AF65-F5344CB8AC3E}">
        <p14:creationId xmlns:p14="http://schemas.microsoft.com/office/powerpoint/2010/main" val="1113694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pPr algn="l" rtl="0" fontAlgn="base"/>
            <a:r>
              <a:rPr lang="en-US" sz="1800">
                <a:solidFill>
                  <a:srgbClr val="000000"/>
                </a:solidFill>
                <a:latin typeface="Calibri" panose="020F0502020204030204" pitchFamily="34" charset="0"/>
              </a:rPr>
              <a:t>Introduce CSPI: We are America’s Food and Health Watchdog, </a:t>
            </a:r>
            <a:r>
              <a:rPr lang="en-US" sz="1800">
                <a:solidFill>
                  <a:srgbClr val="444444"/>
                </a:solidFill>
                <a:latin typeface="Calibri" panose="020F0502020204030204" pitchFamily="34" charset="0"/>
              </a:rPr>
              <a:t>​</a:t>
            </a:r>
            <a:endParaRPr lang="en-US" sz="1600">
              <a:solidFill>
                <a:srgbClr val="444444"/>
              </a:solidFill>
              <a:latin typeface="Calibri" panose="020F0502020204030204" pitchFamily="34" charset="0"/>
            </a:endParaRPr>
          </a:p>
          <a:p>
            <a:pPr algn="l" rtl="0" fontAlgn="base"/>
            <a:r>
              <a:rPr lang="en-US" sz="1800">
                <a:solidFill>
                  <a:srgbClr val="444444"/>
                </a:solidFill>
                <a:latin typeface="Calibri" panose="020F0502020204030204" pitchFamily="34" charset="0"/>
              </a:rPr>
              <a:t>​</a:t>
            </a:r>
            <a:endParaRPr lang="en-US" sz="1600">
              <a:solidFill>
                <a:srgbClr val="444444"/>
              </a:solidFill>
              <a:latin typeface="Calibri" panose="020F050202020403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Founded in 1971, with a non-profit mission of science-based advocacy and consumer education</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Independent consumer voice: no corporate donations or government grants which allows us to share unbiased nutrition information with the public</a:t>
            </a:r>
            <a:r>
              <a:rPr lang="en-US" sz="1800">
                <a:solidFill>
                  <a:srgbClr val="444444"/>
                </a:solidFill>
                <a:latin typeface="Calibri" panose="020F0502020204030204" pitchFamily="34" charset="0"/>
              </a:rPr>
              <a:t>​</a:t>
            </a:r>
            <a:endParaRPr lang="en-US" sz="1800">
              <a:solidFill>
                <a:srgbClr val="444444"/>
              </a:solidFill>
              <a:latin typeface="Arial" panose="020B0604020202020204" pitchFamily="34" charset="0"/>
            </a:endParaRPr>
          </a:p>
          <a:p>
            <a:pPr algn="l" rtl="0" fontAlgn="base">
              <a:buFont typeface="Arial" panose="020B0604020202020204" pitchFamily="34" charset="0"/>
              <a:buChar char="•"/>
            </a:pPr>
            <a:r>
              <a:rPr lang="en-US" sz="1800">
                <a:solidFill>
                  <a:srgbClr val="000000"/>
                </a:solidFill>
                <a:latin typeface="Calibri" panose="020F0502020204030204" pitchFamily="34" charset="0"/>
              </a:rPr>
              <a:t>As an example of our work, we were a leading force behind lobbying for school nutrition standards with the Obama administration, as well as the part of the affordable care act requiring calories on restaurant menus.</a:t>
            </a:r>
            <a:r>
              <a:rPr lang="en-US" sz="1800">
                <a:solidFill>
                  <a:srgbClr val="444444"/>
                </a:solidFill>
                <a:latin typeface="Calibri" panose="020F0502020204030204" pitchFamily="34" charset="0"/>
              </a:rPr>
              <a:t>​</a:t>
            </a:r>
          </a:p>
          <a:p>
            <a:pPr fontAlgn="base">
              <a:buFont typeface="Arial" panose="020B0604020202020204" pitchFamily="34" charset="0"/>
              <a:buChar char="•"/>
            </a:pPr>
            <a:r>
              <a:rPr lang="en-US" sz="1800">
                <a:solidFill>
                  <a:srgbClr val="444444"/>
                </a:solidFill>
                <a:latin typeface="Calibri"/>
                <a:cs typeface="Calibri"/>
              </a:rPr>
              <a:t>We work across a number of nutrition issue areas, including SNAP and the charitable food system and support policy efforts on the federal and state levels, including the Farm Bill</a:t>
            </a:r>
            <a:endParaRPr lang="en-US" sz="1800">
              <a:solidFill>
                <a:srgbClr val="444444"/>
              </a:solidFill>
              <a:latin typeface="Arial" panose="020B0604020202020204" pitchFamily="34" charset="0"/>
            </a:endParaRPr>
          </a:p>
          <a:p>
            <a:pPr algn="l" rtl="0" fontAlgn="base"/>
            <a:r>
              <a:rPr lang="en-US" sz="2400">
                <a:solidFill>
                  <a:srgbClr val="EDF5F4"/>
                </a:solidFill>
                <a:latin typeface="AvenirNext"/>
              </a:rPr>
              <a:t>-We also produce Nutrition </a:t>
            </a:r>
            <a:r>
              <a:rPr lang="en-US" sz="2400" i="1">
                <a:solidFill>
                  <a:srgbClr val="EDF5F4"/>
                </a:solidFill>
                <a:latin typeface="AvenirNext"/>
              </a:rPr>
              <a:t>Action</a:t>
            </a:r>
            <a:r>
              <a:rPr lang="en-US" sz="2400">
                <a:solidFill>
                  <a:srgbClr val="EDF5F4"/>
                </a:solidFill>
                <a:latin typeface="AvenirNext"/>
              </a:rPr>
              <a:t> magazine which has helped its readers sort through the noise on food and health by providing evidence-based information</a:t>
            </a:r>
            <a:endParaRPr lang="en-US" sz="1600">
              <a:solidFill>
                <a:srgbClr val="444444"/>
              </a:solidFill>
              <a:latin typeface="Calibri" panose="020F0502020204030204" pitchFamily="34" charset="0"/>
            </a:endParaRPr>
          </a:p>
          <a:p>
            <a:pPr rtl="0" fontAlgn="ctr"/>
            <a:endParaRPr lang="en-US" sz="1100">
              <a:latin typeface="Times New Roman" pitchFamily="18" charset="0"/>
              <a:cs typeface="Times New Roman"/>
            </a:endParaRPr>
          </a:p>
          <a:p>
            <a:pPr rtl="0" fontAlgn="ctr"/>
            <a:endParaRPr lang="en-US" sz="1100">
              <a:latin typeface="Times New Roman" pitchFamily="18" charset="0"/>
              <a:cs typeface="Times New Roman"/>
            </a:endParaRPr>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3</a:t>
            </a:fld>
            <a:endParaRPr lang="en-US" altLang="en-US"/>
          </a:p>
        </p:txBody>
      </p:sp>
    </p:spTree>
    <p:extLst>
      <p:ext uri="{BB962C8B-B14F-4D97-AF65-F5344CB8AC3E}">
        <p14:creationId xmlns:p14="http://schemas.microsoft.com/office/powerpoint/2010/main" val="32650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r>
              <a:rPr lang="en-US"/>
              <a:t>CSPI also co-founded and leads the nation's largest nutrition advocacy coalition. (we convene the steering committee)</a:t>
            </a:r>
            <a:endParaRPr lang="en-US">
              <a:cs typeface="Calibri"/>
            </a:endParaRPr>
          </a:p>
          <a:p>
            <a:endParaRPr lang="en-US"/>
          </a:p>
          <a:p>
            <a:r>
              <a:rPr lang="en-US"/>
              <a:t>NANA promotes, within the legislative and executive branches of government, a better understanding of the importance of healthy eating, physical activity, and obesity control to the nation's health and health-care costs. In addition, NANA aims to cultivate champions for nutrition, physical activity, and obesity prevention in Congress and federal agencies.</a:t>
            </a:r>
            <a:endParaRPr lang="en-US">
              <a:cs typeface="Calibri"/>
            </a:endParaRPr>
          </a:p>
          <a:p>
            <a:endParaRPr lang="en-US"/>
          </a:p>
          <a:p>
            <a:r>
              <a:rPr lang="en-US"/>
              <a:t>After a decade of national, state, and local advocacy to improve the nutritional quality of school foods, the NANA coalition led the successful effort to pass the </a:t>
            </a:r>
            <a:r>
              <a:rPr lang="en-US">
                <a:hlinkClick r:id="rId3"/>
              </a:rPr>
              <a:t>Healthy, Hunger-Free Kids Act</a:t>
            </a:r>
            <a:r>
              <a:rPr lang="en-US"/>
              <a:t>, a landmark law to improve and reauthorize child nutrition programs. The law (enacted 12/13/10) also includes a provision to get unhealthy foods and beverages out of school vending machines, a la carte lines and other school venues. This historic legislation provides more than 31 million American children with greater access to healthy school food.</a:t>
            </a:r>
            <a:endParaRPr lang="en-US">
              <a:cs typeface="Calibri"/>
            </a:endParaRPr>
          </a:p>
          <a:p>
            <a:endParaRPr lang="en-US"/>
          </a:p>
          <a:p>
            <a:r>
              <a:rPr lang="en-US"/>
              <a:t>NANA has led the effort to strengthen resources for nutrition and physical activity promotion at the Centers for Disease Control and Prevention (CDC). As a result of our efforts, CDC's Division of Nutrition, Physical Activity and Obesity's </a:t>
            </a:r>
            <a:r>
              <a:rPr lang="en-US">
                <a:hlinkClick r:id="rId4"/>
              </a:rPr>
              <a:t>funding has increased</a:t>
            </a:r>
            <a:r>
              <a:rPr lang="en-US"/>
              <a:t> from $2 million per year in FY 1998 to $55 million per year in FY 2018.</a:t>
            </a:r>
            <a:endParaRPr lang="en-US">
              <a:cs typeface="Calibri"/>
            </a:endParaRPr>
          </a:p>
          <a:p>
            <a:pPr algn="l"/>
            <a:endParaRPr lang="en-US" sz="1800">
              <a:solidFill>
                <a:srgbClr val="444444"/>
              </a:solidFill>
              <a:latin typeface="Calibri"/>
              <a:cs typeface="Calibri"/>
            </a:endParaRPr>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4</a:t>
            </a:fld>
            <a:endParaRPr lang="en-US" altLang="en-US"/>
          </a:p>
        </p:txBody>
      </p:sp>
    </p:spTree>
    <p:extLst>
      <p:ext uri="{BB962C8B-B14F-4D97-AF65-F5344CB8AC3E}">
        <p14:creationId xmlns:p14="http://schemas.microsoft.com/office/powerpoint/2010/main" val="326508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r>
              <a:rPr lang="en-US"/>
              <a:t>So how does CSPI approach our farm bill advocacy? </a:t>
            </a:r>
            <a:r>
              <a:rPr lang="en-US">
                <a:hlinkClick r:id="rId3"/>
              </a:rPr>
              <a:t>https://www.cspinet.org/sites/default/files/2022-05/CSPI_SNAP_ToC_Final.pdf</a:t>
            </a:r>
            <a:r>
              <a:rPr lang="en-US"/>
              <a:t> </a:t>
            </a:r>
          </a:p>
          <a:p>
            <a:endParaRPr lang="en-US"/>
          </a:p>
          <a:p>
            <a:r>
              <a:rPr lang="en-US"/>
              <a:t>Here is our North Star statement: CSPI envisions a future in which SNAP supports people impacted by systemic inequalities by ensuring equitable access to a nourishing food environment and equipping participants with sufficient resources to achieve optimal health and well being. </a:t>
            </a:r>
            <a:endParaRPr lang="en-US">
              <a:cs typeface="Calibri" panose="020F0502020204030204"/>
            </a:endParaRPr>
          </a:p>
          <a:p>
            <a:endParaRPr lang="en-US"/>
          </a:p>
          <a:p>
            <a:r>
              <a:rPr lang="en-US"/>
              <a:t>You can see that advocacy is at the heart of this work, and we ultimately would like to impact healthier food environments where the healthy choice is the easy choice. We want to reduce food insecurity, and we want our efforts to improve diet quality. Our strategies to achieve this over on the left are to learn from and lift up the voices of community members, support and conduct rigorous research, and drive corporate accountability for consumer health. </a:t>
            </a:r>
            <a:endParaRPr lang="en-US">
              <a:cs typeface="Calibri"/>
            </a:endParaRPr>
          </a:p>
          <a:p>
            <a:pPr algn="l"/>
            <a:endParaRPr lang="en-US">
              <a:solidFill>
                <a:srgbClr val="000000"/>
              </a:solidFill>
              <a:latin typeface="Calibri"/>
              <a:cs typeface="Calibri"/>
            </a:endParaRPr>
          </a:p>
          <a:p>
            <a:r>
              <a:rPr lang="en-US">
                <a:solidFill>
                  <a:srgbClr val="000000"/>
                </a:solidFill>
                <a:latin typeface="Calibri"/>
                <a:cs typeface="Calibri"/>
              </a:rPr>
              <a:t>CSPI has a long history of rigorous research and driving corporate accountability, but learning from and lifting up communities is a something we are trying to place greater emphasis on, especially as we head into the farm bill.</a:t>
            </a:r>
          </a:p>
          <a:p>
            <a:endParaRPr lang="en-US" sz="1800">
              <a:solidFill>
                <a:srgbClr val="444444"/>
              </a:solidFill>
              <a:latin typeface="Calibri"/>
              <a:cs typeface="Calibri"/>
            </a:endParaRPr>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5</a:t>
            </a:fld>
            <a:endParaRPr lang="en-US" altLang="en-US"/>
          </a:p>
        </p:txBody>
      </p:sp>
    </p:spTree>
    <p:extLst>
      <p:ext uri="{BB962C8B-B14F-4D97-AF65-F5344CB8AC3E}">
        <p14:creationId xmlns:p14="http://schemas.microsoft.com/office/powerpoint/2010/main" val="340869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r>
              <a:rPr lang="en-US"/>
              <a:t>CSPI’s model of statewide community and stakeholder engagement around SNAP strategies focused on nutrition and health</a:t>
            </a:r>
          </a:p>
          <a:p>
            <a:endParaRPr lang="en-US">
              <a:cs typeface="Calibri"/>
            </a:endParaRPr>
          </a:p>
          <a:p>
            <a:r>
              <a:rPr lang="en-US"/>
              <a:t>In 2020, CSPI became a grant making organization for the first time, and we gave 7 community-based organizations funds to run projects gathering stakeholder and SNAP participant input for strategies to address food and nutrition insecurity through SNAP. We asked that their project include these components, and many states adapted the format to fit their specific needs. For example in Texas there is a strong statewide coalition pushing for permanent state funding for SNAP fruit and vegetable incentives, so this community engagement project was a good opportunity to learn more about what participants thought specifically about incentives. And in Florida, they decided to do this work in tandem with a statewide survey to learn more broadly about the needs of SNAP participants. </a:t>
            </a:r>
            <a:endParaRPr lang="en-US">
              <a:cs typeface="Calibri"/>
            </a:endParaRPr>
          </a:p>
          <a:p>
            <a:r>
              <a:rPr lang="en-US"/>
              <a:t> </a:t>
            </a:r>
            <a:endParaRPr lang="en-US">
              <a:cs typeface="Calibri"/>
            </a:endParaRPr>
          </a:p>
          <a:p>
            <a:r>
              <a:rPr lang="en-US"/>
              <a:t>These findings were pulled together into a report from each state with a comprehensive list of SNAP strategy recommendations with large consensus from all who participated in this project. </a:t>
            </a:r>
          </a:p>
          <a:p>
            <a:endParaRPr lang="en-US">
              <a:cs typeface="Calibri"/>
            </a:endParaRPr>
          </a:p>
          <a:p>
            <a:r>
              <a:rPr lang="en-US">
                <a:cs typeface="Calibri"/>
              </a:rPr>
              <a:t>More recently we've expanded this work to US territories </a:t>
            </a:r>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6</a:t>
            </a:fld>
            <a:endParaRPr lang="en-US" altLang="en-US"/>
          </a:p>
        </p:txBody>
      </p:sp>
    </p:spTree>
    <p:extLst>
      <p:ext uri="{BB962C8B-B14F-4D97-AF65-F5344CB8AC3E}">
        <p14:creationId xmlns:p14="http://schemas.microsoft.com/office/powerpoint/2010/main" val="2149444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r>
              <a:rPr lang="en-US"/>
              <a:t>Across all 6 states (one project is ongoing), (AR, CO, FL, MI, OH, TX), their top SNAP recommendations were to increase the monthly benefit amounts as many agreed that the current benefit amounts were not enough to afford the foods they need for a healthy diet. And another top recommendation was that they wanted more money fruits and vegetables. And this could be by a number of ways , including </a:t>
            </a:r>
          </a:p>
          <a:p>
            <a:r>
              <a:rPr lang="en-US"/>
              <a:t>-…</a:t>
            </a:r>
            <a:endParaRPr lang="en-US">
              <a:cs typeface="Calibri"/>
            </a:endParaRPr>
          </a:p>
          <a:p>
            <a:r>
              <a:rPr lang="en-US"/>
              <a:t>There were other popular strategies that emerged in some states...</a:t>
            </a:r>
            <a:endParaRPr lang="en-US">
              <a:cs typeface="Calibri"/>
            </a:endParaRPr>
          </a:p>
          <a:p>
            <a:r>
              <a:rPr lang="en-US"/>
              <a:t> </a:t>
            </a:r>
            <a:endParaRPr lang="en-US">
              <a:cs typeface="Calibri"/>
            </a:endParaRPr>
          </a:p>
          <a:p>
            <a:r>
              <a:rPr lang="en-US"/>
              <a:t>These recommendations were largely in line with a study that came out recently from the USDA which showed that most SNAP participants face barriers to healthy eating, and the number 1 barrier is cost of healthy foods. </a:t>
            </a:r>
            <a:endParaRPr lang="en-US">
              <a:cs typeface="Calibri"/>
            </a:endParaRPr>
          </a:p>
          <a:p>
            <a:endParaRPr lang="en-US"/>
          </a:p>
          <a:p>
            <a:r>
              <a:rPr lang="en-US"/>
              <a:t>You'll see in a moment that CSPI adopted several of these recommendations into our organizational Farm Bill priorities. In June, our grantees and their community advocates with join us in DC for a farm bill lobby day.</a:t>
            </a:r>
            <a:endParaRPr lang="en-US">
              <a:cs typeface="Calibri" panose="020F0502020204030204"/>
            </a:endParaRPr>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7</a:t>
            </a:fld>
            <a:endParaRPr lang="en-US" altLang="en-US"/>
          </a:p>
        </p:txBody>
      </p:sp>
    </p:spTree>
    <p:extLst>
      <p:ext uri="{BB962C8B-B14F-4D97-AF65-F5344CB8AC3E}">
        <p14:creationId xmlns:p14="http://schemas.microsoft.com/office/powerpoint/2010/main" val="150089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pPr defTabSz="931042" fontAlgn="ctr">
              <a:defRPr/>
            </a:pPr>
            <a:r>
              <a:rPr lang="en-US" sz="1100" dirty="0">
                <a:latin typeface="Times New Roman"/>
                <a:cs typeface="Times New Roman"/>
              </a:rPr>
              <a:t>These were developed based on listening sessions, </a:t>
            </a:r>
            <a:r>
              <a:rPr lang="en-US" sz="1600" dirty="0">
                <a:solidFill>
                  <a:srgbClr val="000000"/>
                </a:solidFill>
                <a:latin typeface="Ebrima"/>
                <a:ea typeface="Ebrima"/>
                <a:cs typeface="Ebrima"/>
              </a:rPr>
              <a:t>political viability, our mission/vision, expertise, what to lead v support</a:t>
            </a:r>
          </a:p>
          <a:p>
            <a:pPr marL="285750" indent="-285750" defTabSz="931042">
              <a:buFont typeface="Arial"/>
              <a:buChar char="•"/>
              <a:defRPr/>
            </a:pPr>
            <a:r>
              <a:rPr lang="en-US" dirty="0">
                <a:cs typeface="Calibri"/>
              </a:rPr>
              <a:t>Longer list of priorities</a:t>
            </a:r>
            <a:endParaRPr lang="en-US" dirty="0"/>
          </a:p>
          <a:p>
            <a:pPr marL="285750" indent="-285750" defTabSz="931042">
              <a:buFont typeface="Arial"/>
              <a:buChar char="•"/>
              <a:defRPr/>
            </a:pPr>
            <a:r>
              <a:rPr lang="en-US" dirty="0"/>
              <a:t>*indicates priorities from community learning sessions</a:t>
            </a:r>
            <a:endParaRPr lang="en-US" dirty="0">
              <a:cs typeface="Calibri"/>
            </a:endParaRPr>
          </a:p>
          <a:p>
            <a:pPr marL="285750" indent="-285750" defTabSz="931042">
              <a:buFont typeface="Calibri"/>
              <a:buChar char="-"/>
              <a:defRPr/>
            </a:pPr>
            <a:r>
              <a:rPr lang="en-US" sz="1600" dirty="0">
                <a:solidFill>
                  <a:srgbClr val="000000"/>
                </a:solidFill>
                <a:latin typeface="Ebrima"/>
                <a:ea typeface="Ebrima"/>
                <a:cs typeface="Ebrima"/>
              </a:rPr>
              <a:t>Stocking standards – WH has called for the rider blocking USDA to strengthen them to be removed</a:t>
            </a:r>
            <a:endParaRPr lang="en-US" sz="1600" dirty="0">
              <a:solidFill>
                <a:srgbClr val="000000"/>
              </a:solidFill>
              <a:latin typeface="Ebrima" panose="02000000000000000000" pitchFamily="2" charset="0"/>
              <a:ea typeface="Ebrima" panose="02000000000000000000" pitchFamily="2" charset="0"/>
              <a:cs typeface="Ebrima" panose="02000000000000000000" pitchFamily="2" charset="0"/>
            </a:endParaRPr>
          </a:p>
          <a:p>
            <a:pPr defTabSz="931042" fontAlgn="ctr">
              <a:defRPr/>
            </a:pPr>
            <a:endParaRPr lang="en-US" sz="1600">
              <a:latin typeface="Ebrima" panose="02000000000000000000" pitchFamily="2" charset="0"/>
              <a:ea typeface="Ebrima" panose="02000000000000000000" pitchFamily="2" charset="0"/>
              <a:cs typeface="Ebrima" panose="02000000000000000000" pitchFamily="2" charset="0"/>
            </a:endParaRPr>
          </a:p>
          <a:p>
            <a:pPr fontAlgn="ctr"/>
            <a:endParaRPr lang="en-US" sz="1100">
              <a:latin typeface="Times New Roman" pitchFamily="18" charset="0"/>
              <a:cs typeface="Times New Roman"/>
            </a:endParaRPr>
          </a:p>
          <a:p>
            <a:pPr rtl="0" fontAlgn="ctr"/>
            <a:r>
              <a:rPr lang="en-US" sz="1100" dirty="0">
                <a:latin typeface="Times New Roman"/>
                <a:cs typeface="Times New Roman"/>
              </a:rPr>
              <a:t>-website with resources, including facts sheets that provide more detail and could be used for talking points</a:t>
            </a:r>
          </a:p>
          <a:p>
            <a:endParaRPr lang="en-US" sz="1100">
              <a:latin typeface="Times New Roman"/>
              <a:cs typeface="Times New Roman"/>
            </a:endParaRPr>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8</a:t>
            </a:fld>
            <a:endParaRPr lang="en-US" altLang="en-US"/>
          </a:p>
        </p:txBody>
      </p:sp>
    </p:spTree>
    <p:extLst>
      <p:ext uri="{BB962C8B-B14F-4D97-AF65-F5344CB8AC3E}">
        <p14:creationId xmlns:p14="http://schemas.microsoft.com/office/powerpoint/2010/main" val="128671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1288" y="1160463"/>
            <a:ext cx="4181475" cy="3136900"/>
          </a:xfrm>
        </p:spPr>
      </p:sp>
      <p:sp>
        <p:nvSpPr>
          <p:cNvPr id="3" name="Notes Placeholder 2"/>
          <p:cNvSpPr>
            <a:spLocks noGrp="1"/>
          </p:cNvSpPr>
          <p:nvPr>
            <p:ph type="body" idx="1"/>
          </p:nvPr>
        </p:nvSpPr>
        <p:spPr/>
        <p:txBody>
          <a:bodyPr/>
          <a:lstStyle/>
          <a:p>
            <a:pPr defTabSz="931042" fontAlgn="ctr">
              <a:defRPr/>
            </a:pPr>
            <a:r>
              <a:rPr lang="en-US" sz="1600" dirty="0">
                <a:latin typeface="Ebrima"/>
                <a:ea typeface="Ebrima"/>
                <a:cs typeface="Ebrima"/>
              </a:rPr>
              <a:t>Nut Sec – USDA is already working on this, but getting it into the farm bill makes sure it gets done</a:t>
            </a:r>
          </a:p>
          <a:p>
            <a:pPr defTabSz="931042">
              <a:defRPr/>
            </a:pPr>
            <a:r>
              <a:rPr lang="en-US" sz="1600" dirty="0">
                <a:latin typeface="Ebrima"/>
                <a:ea typeface="Ebrima"/>
                <a:cs typeface="Ebrima"/>
              </a:rPr>
              <a:t>Metrics &amp; reporting just as USDA does for food security</a:t>
            </a:r>
          </a:p>
          <a:p>
            <a:pPr defTabSz="931042">
              <a:defRPr/>
            </a:pPr>
            <a:endParaRPr lang="en-US" sz="1600" dirty="0">
              <a:latin typeface="Ebrima"/>
              <a:ea typeface="Ebrima"/>
              <a:cs typeface="Ebrima"/>
            </a:endParaRPr>
          </a:p>
          <a:p>
            <a:pPr defTabSz="931042">
              <a:defRPr/>
            </a:pPr>
            <a:r>
              <a:rPr lang="en-US" dirty="0"/>
              <a:t>Comprehensive nutrition guidelines are currently absent from USDA Food Distribution Programs. Requiring guidelines would correct current nutritional quality disparities among USDA programs and ensure the charitable food system is receiving health-promoting, culturally appropriate food that would better address the needs of the populations served. HER guidelines for food banks </a:t>
            </a:r>
            <a:r>
              <a:rPr lang="en-US" dirty="0">
                <a:hlinkClick r:id="rId3"/>
              </a:rPr>
              <a:t>https://healthyeatingresearch.org/research/healthy-eating-research-nutrition-guidelines-for-the-charitable-food-system/</a:t>
            </a:r>
            <a:endParaRPr lang="en-US" dirty="0">
              <a:cs typeface="Calibri"/>
              <a:hlinkClick r:id="rId3"/>
            </a:endParaRPr>
          </a:p>
          <a:p>
            <a:pPr defTabSz="931042">
              <a:defRPr/>
            </a:pPr>
            <a:endParaRPr lang="en-US" dirty="0">
              <a:cs typeface="Calibri"/>
            </a:endParaRPr>
          </a:p>
          <a:p>
            <a:pPr defTabSz="931042">
              <a:defRPr/>
            </a:pPr>
            <a:r>
              <a:rPr lang="en-US" dirty="0"/>
              <a:t>o Increase The Emergency Food Assistance Program (TEFAP) funding by indexing TEFAP to the Low-Cost Food Plan. Currently, the annual TEFAP appropriation is calculated based on changes to the Thrifty Food Plan. However, the Low-Cost Food Plan is more closely aligned with the amount that low- and moderate-income families report needing to spend on food and would allow the charitable food system to better meet clients’ needs. </a:t>
            </a:r>
            <a:endParaRPr lang="en-US" dirty="0">
              <a:cs typeface="Calibri"/>
            </a:endParaRPr>
          </a:p>
          <a:p>
            <a:pPr defTabSz="931042">
              <a:defRPr/>
            </a:pPr>
            <a:endParaRPr lang="en-US" dirty="0"/>
          </a:p>
          <a:p>
            <a:pPr defTabSz="931042">
              <a:defRPr/>
            </a:pPr>
            <a:r>
              <a:rPr lang="en-US" dirty="0"/>
              <a:t>Increase TEFAP Farm to Food Bank (FTFB) funding from $3.7 million to at least $25 million annually. In addition, remove the state match requirement within the TEFAP FTFB program and allow for the purchase of food. The FTFB supply chain is a key opportunity to fight hunger and increase nutritious donations while cutting food waste. The current funding is not enough to support the full extent of FTFB opportunities in each state. Allowing funds to be used for purchasing food and eliminating the match requirement can better support the participation of smaller producers and less resourced states</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2969A986-030B-46EC-B611-4B08D59BB715}" type="slidenum">
              <a:rPr lang="en-US" altLang="en-US" smtClean="0"/>
              <a:pPr>
                <a:defRPr/>
              </a:pPr>
              <a:t>9</a:t>
            </a:fld>
            <a:endParaRPr lang="en-US" altLang="en-US"/>
          </a:p>
        </p:txBody>
      </p:sp>
    </p:spTree>
    <p:extLst>
      <p:ext uri="{BB962C8B-B14F-4D97-AF65-F5344CB8AC3E}">
        <p14:creationId xmlns:p14="http://schemas.microsoft.com/office/powerpoint/2010/main" val="2770421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1EB73-DD28-48D8-972F-CF2B26AD617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419987C-9CDB-4C5D-B98C-2C85F7E3B9B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E46DD15-347E-46C0-85F3-563C3BD14F39}"/>
              </a:ext>
            </a:extLst>
          </p:cNvPr>
          <p:cNvSpPr>
            <a:spLocks noGrp="1"/>
          </p:cNvSpPr>
          <p:nvPr>
            <p:ph type="dt" sz="half" idx="10"/>
          </p:nvPr>
        </p:nvSpPr>
        <p:spPr/>
        <p:txBody>
          <a:bodyPr/>
          <a:lstStyle/>
          <a:p>
            <a:fld id="{846CE7D5-CF57-46EF-B807-FDD0502418D4}" type="datetimeFigureOut">
              <a:rPr lang="en-US" smtClean="0"/>
              <a:t>4/19/23</a:t>
            </a:fld>
            <a:endParaRPr lang="en-US"/>
          </a:p>
        </p:txBody>
      </p:sp>
      <p:sp>
        <p:nvSpPr>
          <p:cNvPr id="5" name="Footer Placeholder 4">
            <a:extLst>
              <a:ext uri="{FF2B5EF4-FFF2-40B4-BE49-F238E27FC236}">
                <a16:creationId xmlns:a16="http://schemas.microsoft.com/office/drawing/2014/main" id="{0C5360DC-28A6-4B98-9F61-F588637E8A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A3F03-D5A7-49AA-B5CD-55EF1F03A099}"/>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36489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D817D-91F8-4419-BAEA-EA8605AAB3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452DDC-F76F-49E3-A9F1-5A022A5C91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5487B1-D90A-438E-8FA2-818717019D23}"/>
              </a:ext>
            </a:extLst>
          </p:cNvPr>
          <p:cNvSpPr>
            <a:spLocks noGrp="1"/>
          </p:cNvSpPr>
          <p:nvPr>
            <p:ph type="dt" sz="half" idx="10"/>
          </p:nvPr>
        </p:nvSpPr>
        <p:spPr/>
        <p:txBody>
          <a:bodyPr/>
          <a:lstStyle/>
          <a:p>
            <a:fld id="{846CE7D5-CF57-46EF-B807-FDD0502418D4}" type="datetimeFigureOut">
              <a:rPr lang="en-US" smtClean="0"/>
              <a:t>4/19/23</a:t>
            </a:fld>
            <a:endParaRPr lang="en-US"/>
          </a:p>
        </p:txBody>
      </p:sp>
      <p:sp>
        <p:nvSpPr>
          <p:cNvPr id="5" name="Footer Placeholder 4">
            <a:extLst>
              <a:ext uri="{FF2B5EF4-FFF2-40B4-BE49-F238E27FC236}">
                <a16:creationId xmlns:a16="http://schemas.microsoft.com/office/drawing/2014/main" id="{B8C6217C-B4A3-41DA-8C4A-0808A555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4B5387-E47D-42EE-A0CF-76CA7475BF9C}"/>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6946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04BFAE-5D09-416B-A455-B9CA862F47A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EEC407-8EEC-4229-8C13-B62BC81BF3D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E1A51-D87F-4607-B9B2-8856C4C2C4DE}"/>
              </a:ext>
            </a:extLst>
          </p:cNvPr>
          <p:cNvSpPr>
            <a:spLocks noGrp="1"/>
          </p:cNvSpPr>
          <p:nvPr>
            <p:ph type="dt" sz="half" idx="10"/>
          </p:nvPr>
        </p:nvSpPr>
        <p:spPr/>
        <p:txBody>
          <a:bodyPr/>
          <a:lstStyle/>
          <a:p>
            <a:fld id="{846CE7D5-CF57-46EF-B807-FDD0502418D4}" type="datetimeFigureOut">
              <a:rPr lang="en-US" smtClean="0"/>
              <a:t>4/19/23</a:t>
            </a:fld>
            <a:endParaRPr lang="en-US"/>
          </a:p>
        </p:txBody>
      </p:sp>
      <p:sp>
        <p:nvSpPr>
          <p:cNvPr id="5" name="Footer Placeholder 4">
            <a:extLst>
              <a:ext uri="{FF2B5EF4-FFF2-40B4-BE49-F238E27FC236}">
                <a16:creationId xmlns:a16="http://schemas.microsoft.com/office/drawing/2014/main" id="{3E7C985E-4D46-4164-83CA-4B1DC8A6E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026600-E00F-4C9E-AB76-C81BBFB35F93}"/>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74002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1305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8051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9334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1965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7926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364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1087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613774-3467-B148-B9CD-D93FD84F3924}"/>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76C58E32-4625-F64D-AA4B-2AC659DCDE33}"/>
              </a:ext>
            </a:extLst>
          </p:cNvPr>
          <p:cNvPicPr>
            <a:picLocks noChangeAspect="1"/>
          </p:cNvPicPr>
          <p:nvPr userDrawn="1"/>
        </p:nvPicPr>
        <p:blipFill>
          <a:blip r:embed="rId3"/>
          <a:srcRect/>
          <a:stretch/>
        </p:blipFill>
        <p:spPr>
          <a:xfrm>
            <a:off x="0" y="7619"/>
            <a:ext cx="9133840" cy="6850380"/>
          </a:xfrm>
          <a:prstGeom prst="rect">
            <a:avLst/>
          </a:prstGeom>
        </p:spPr>
      </p:pic>
      <p:sp>
        <p:nvSpPr>
          <p:cNvPr id="9" name="Content Placeholder 2">
            <a:extLst>
              <a:ext uri="{FF2B5EF4-FFF2-40B4-BE49-F238E27FC236}">
                <a16:creationId xmlns:a16="http://schemas.microsoft.com/office/drawing/2014/main" id="{AD7888BB-2433-4A4D-804E-0C4FC9743B96}"/>
              </a:ext>
            </a:extLst>
          </p:cNvPr>
          <p:cNvSpPr>
            <a:spLocks noGrp="1"/>
          </p:cNvSpPr>
          <p:nvPr>
            <p:ph sz="half" idx="1"/>
          </p:nvPr>
        </p:nvSpPr>
        <p:spPr>
          <a:xfrm>
            <a:off x="2220383" y="1828804"/>
            <a:ext cx="4976285" cy="2980267"/>
          </a:xfrm>
        </p:spPr>
        <p:txBody>
          <a:bodyPr/>
          <a:lstStyle>
            <a:lvl1pPr>
              <a:defRPr sz="3200">
                <a:solidFill>
                  <a:srgbClr val="003C71"/>
                </a:solidFill>
              </a:defRPr>
            </a:lvl1pPr>
            <a:lvl2pPr>
              <a:defRPr>
                <a:solidFill>
                  <a:srgbClr val="003C71"/>
                </a:solidFill>
              </a:defRPr>
            </a:lvl2pPr>
            <a:lvl3pPr>
              <a:defRPr>
                <a:solidFill>
                  <a:srgbClr val="003C71"/>
                </a:solidFill>
              </a:defRPr>
            </a:lvl3pPr>
            <a:lvl4pPr>
              <a:defRPr>
                <a:solidFill>
                  <a:srgbClr val="003C71"/>
                </a:solidFill>
              </a:defRPr>
            </a:lvl4pPr>
            <a:lvl5pPr>
              <a:defRPr>
                <a:solidFill>
                  <a:srgbClr val="003C7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117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34486-863D-4F0C-B195-B8E0D183E1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E9BA36-1292-429F-9C45-EE877AA6C0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D59C2A-9401-4C5D-BBEF-9C929171C131}"/>
              </a:ext>
            </a:extLst>
          </p:cNvPr>
          <p:cNvSpPr>
            <a:spLocks noGrp="1"/>
          </p:cNvSpPr>
          <p:nvPr>
            <p:ph type="dt" sz="half" idx="10"/>
          </p:nvPr>
        </p:nvSpPr>
        <p:spPr/>
        <p:txBody>
          <a:bodyPr/>
          <a:lstStyle/>
          <a:p>
            <a:fld id="{846CE7D5-CF57-46EF-B807-FDD0502418D4}" type="datetimeFigureOut">
              <a:rPr lang="en-US" smtClean="0"/>
              <a:t>4/19/23</a:t>
            </a:fld>
            <a:endParaRPr lang="en-US"/>
          </a:p>
        </p:txBody>
      </p:sp>
      <p:sp>
        <p:nvSpPr>
          <p:cNvPr id="5" name="Footer Placeholder 4">
            <a:extLst>
              <a:ext uri="{FF2B5EF4-FFF2-40B4-BE49-F238E27FC236}">
                <a16:creationId xmlns:a16="http://schemas.microsoft.com/office/drawing/2014/main" id="{2A52615A-937D-41B8-A2BE-51FB59DFF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47BEE-4E89-4946-B49A-C37D40CF6F96}"/>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54144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613774-3467-B148-B9CD-D93FD84F3924}"/>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76C58E32-4625-F64D-AA4B-2AC659DCDE33}"/>
              </a:ext>
            </a:extLst>
          </p:cNvPr>
          <p:cNvPicPr>
            <a:picLocks noChangeAspect="1"/>
          </p:cNvPicPr>
          <p:nvPr userDrawn="1"/>
        </p:nvPicPr>
        <p:blipFill>
          <a:blip r:embed="rId3"/>
          <a:srcRect/>
          <a:stretch/>
        </p:blipFill>
        <p:spPr>
          <a:xfrm>
            <a:off x="0" y="7619"/>
            <a:ext cx="9133840" cy="6850380"/>
          </a:xfrm>
          <a:prstGeom prst="rect">
            <a:avLst/>
          </a:prstGeom>
        </p:spPr>
      </p:pic>
      <p:sp>
        <p:nvSpPr>
          <p:cNvPr id="9" name="Content Placeholder 2">
            <a:extLst>
              <a:ext uri="{FF2B5EF4-FFF2-40B4-BE49-F238E27FC236}">
                <a16:creationId xmlns:a16="http://schemas.microsoft.com/office/drawing/2014/main" id="{AD7888BB-2433-4A4D-804E-0C4FC9743B96}"/>
              </a:ext>
            </a:extLst>
          </p:cNvPr>
          <p:cNvSpPr>
            <a:spLocks noGrp="1"/>
          </p:cNvSpPr>
          <p:nvPr>
            <p:ph sz="half" idx="1"/>
          </p:nvPr>
        </p:nvSpPr>
        <p:spPr>
          <a:xfrm>
            <a:off x="2220383" y="1828804"/>
            <a:ext cx="4976285" cy="2980267"/>
          </a:xfrm>
        </p:spPr>
        <p:txBody>
          <a:bodyPr/>
          <a:lstStyle>
            <a:lvl1pPr>
              <a:defRPr sz="3200">
                <a:solidFill>
                  <a:srgbClr val="003C71"/>
                </a:solidFill>
              </a:defRPr>
            </a:lvl1pPr>
            <a:lvl2pPr>
              <a:defRPr>
                <a:solidFill>
                  <a:srgbClr val="003C71"/>
                </a:solidFill>
              </a:defRPr>
            </a:lvl2pPr>
            <a:lvl3pPr>
              <a:defRPr>
                <a:solidFill>
                  <a:srgbClr val="003C71"/>
                </a:solidFill>
              </a:defRPr>
            </a:lvl3pPr>
            <a:lvl4pPr>
              <a:defRPr>
                <a:solidFill>
                  <a:srgbClr val="003C71"/>
                </a:solidFill>
              </a:defRPr>
            </a:lvl4pPr>
            <a:lvl5pPr>
              <a:defRPr>
                <a:solidFill>
                  <a:srgbClr val="003C7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550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1244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613774-3467-B148-B9CD-D93FD84F3924}"/>
              </a:ext>
            </a:extLst>
          </p:cNvPr>
          <p:cNvPicPr>
            <a:picLocks noChangeAspect="1"/>
          </p:cNvPicPr>
          <p:nvPr userDrawn="1"/>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76C58E32-4625-F64D-AA4B-2AC659DCDE33}"/>
              </a:ext>
            </a:extLst>
          </p:cNvPr>
          <p:cNvPicPr>
            <a:picLocks noChangeAspect="1"/>
          </p:cNvPicPr>
          <p:nvPr userDrawn="1"/>
        </p:nvPicPr>
        <p:blipFill>
          <a:blip r:embed="rId3"/>
          <a:srcRect/>
          <a:stretch/>
        </p:blipFill>
        <p:spPr>
          <a:xfrm>
            <a:off x="0" y="7619"/>
            <a:ext cx="9133840" cy="6850380"/>
          </a:xfrm>
          <a:prstGeom prst="rect">
            <a:avLst/>
          </a:prstGeom>
        </p:spPr>
      </p:pic>
      <p:sp>
        <p:nvSpPr>
          <p:cNvPr id="9" name="Content Placeholder 2">
            <a:extLst>
              <a:ext uri="{FF2B5EF4-FFF2-40B4-BE49-F238E27FC236}">
                <a16:creationId xmlns:a16="http://schemas.microsoft.com/office/drawing/2014/main" id="{AD7888BB-2433-4A4D-804E-0C4FC9743B96}"/>
              </a:ext>
            </a:extLst>
          </p:cNvPr>
          <p:cNvSpPr>
            <a:spLocks noGrp="1"/>
          </p:cNvSpPr>
          <p:nvPr>
            <p:ph sz="half" idx="1"/>
          </p:nvPr>
        </p:nvSpPr>
        <p:spPr>
          <a:xfrm>
            <a:off x="2220383" y="1828804"/>
            <a:ext cx="4976285" cy="2980267"/>
          </a:xfrm>
        </p:spPr>
        <p:txBody>
          <a:bodyPr/>
          <a:lstStyle>
            <a:lvl1pPr>
              <a:defRPr sz="3200">
                <a:solidFill>
                  <a:srgbClr val="003C71"/>
                </a:solidFill>
              </a:defRPr>
            </a:lvl1pPr>
            <a:lvl2pPr>
              <a:defRPr>
                <a:solidFill>
                  <a:srgbClr val="003C71"/>
                </a:solidFill>
              </a:defRPr>
            </a:lvl2pPr>
            <a:lvl3pPr>
              <a:defRPr>
                <a:solidFill>
                  <a:srgbClr val="003C71"/>
                </a:solidFill>
              </a:defRPr>
            </a:lvl3pPr>
            <a:lvl4pPr>
              <a:defRPr>
                <a:solidFill>
                  <a:srgbClr val="003C71"/>
                </a:solidFill>
              </a:defRPr>
            </a:lvl4pPr>
            <a:lvl5pPr>
              <a:defRPr>
                <a:solidFill>
                  <a:srgbClr val="003C7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4233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492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3713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02208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5009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86773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7999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951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039B4-F86D-4921-8BEB-3BB7595D548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A0428C0-3386-43B8-BCD3-30A3AD96CD8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F19BC5-27E8-44DB-BC0D-39AC15D1A9F5}"/>
              </a:ext>
            </a:extLst>
          </p:cNvPr>
          <p:cNvSpPr>
            <a:spLocks noGrp="1"/>
          </p:cNvSpPr>
          <p:nvPr>
            <p:ph type="dt" sz="half" idx="10"/>
          </p:nvPr>
        </p:nvSpPr>
        <p:spPr/>
        <p:txBody>
          <a:bodyPr/>
          <a:lstStyle/>
          <a:p>
            <a:fld id="{846CE7D5-CF57-46EF-B807-FDD0502418D4}" type="datetimeFigureOut">
              <a:rPr lang="en-US" smtClean="0"/>
              <a:t>4/19/23</a:t>
            </a:fld>
            <a:endParaRPr lang="en-US"/>
          </a:p>
        </p:txBody>
      </p:sp>
      <p:sp>
        <p:nvSpPr>
          <p:cNvPr id="5" name="Footer Placeholder 4">
            <a:extLst>
              <a:ext uri="{FF2B5EF4-FFF2-40B4-BE49-F238E27FC236}">
                <a16:creationId xmlns:a16="http://schemas.microsoft.com/office/drawing/2014/main" id="{EE693DA0-D9F4-433E-B967-37341EA5DE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3270D-F93E-4800-96D0-5FB30308C94B}"/>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4402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124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1373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74321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2551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67142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524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41069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8539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1463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1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F5F48-7AD3-45F7-B41E-341A3C11A0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7F8A5-122E-436E-B1E2-58D62564BBA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0781F8-FACD-46AC-90CD-294886C233C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0920D9-2FA7-456C-8331-9431C0FE19DF}"/>
              </a:ext>
            </a:extLst>
          </p:cNvPr>
          <p:cNvSpPr>
            <a:spLocks noGrp="1"/>
          </p:cNvSpPr>
          <p:nvPr>
            <p:ph type="dt" sz="half" idx="10"/>
          </p:nvPr>
        </p:nvSpPr>
        <p:spPr/>
        <p:txBody>
          <a:bodyPr/>
          <a:lstStyle/>
          <a:p>
            <a:fld id="{846CE7D5-CF57-46EF-B807-FDD0502418D4}" type="datetimeFigureOut">
              <a:rPr lang="en-US" smtClean="0"/>
              <a:t>4/19/23</a:t>
            </a:fld>
            <a:endParaRPr lang="en-US"/>
          </a:p>
        </p:txBody>
      </p:sp>
      <p:sp>
        <p:nvSpPr>
          <p:cNvPr id="6" name="Footer Placeholder 5">
            <a:extLst>
              <a:ext uri="{FF2B5EF4-FFF2-40B4-BE49-F238E27FC236}">
                <a16:creationId xmlns:a16="http://schemas.microsoft.com/office/drawing/2014/main" id="{13A68BE7-69E8-4390-AA1B-B1AD3903A1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2FA842-7AED-44C9-99FB-476C5F96AC90}"/>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413418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847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8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9458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8685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0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05845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1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5AE6D4-D589-524C-A246-50679AB587FF}"/>
              </a:ext>
            </a:extLst>
          </p:cNvPr>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title"/>
          </p:nvPr>
        </p:nvSpPr>
        <p:spPr>
          <a:xfrm>
            <a:off x="2060048" y="1370393"/>
            <a:ext cx="5023909" cy="592669"/>
          </a:xfrm>
        </p:spPr>
        <p:txBody>
          <a:bodyPr>
            <a:noAutofit/>
          </a:bodyPr>
          <a:lstStyle>
            <a:lvl1pPr algn="ctr">
              <a:defRPr sz="3200" b="1">
                <a:solidFill>
                  <a:srgbClr val="003C71"/>
                </a:solidFill>
              </a:defRPr>
            </a:lvl1pPr>
          </a:lstStyle>
          <a:p>
            <a:r>
              <a:rPr lang="en-US"/>
              <a:t>Click to edit Master title style</a:t>
            </a:r>
          </a:p>
        </p:txBody>
      </p:sp>
      <p:pic>
        <p:nvPicPr>
          <p:cNvPr id="13" name="Picture 12">
            <a:extLst>
              <a:ext uri="{FF2B5EF4-FFF2-40B4-BE49-F238E27FC236}">
                <a16:creationId xmlns:a16="http://schemas.microsoft.com/office/drawing/2014/main" id="{0BEDE877-3A9C-784C-8A18-C063FFDED526}"/>
              </a:ext>
            </a:extLst>
          </p:cNvPr>
          <p:cNvPicPr>
            <a:picLocks noChangeAspect="1"/>
          </p:cNvPicPr>
          <p:nvPr userDrawn="1"/>
        </p:nvPicPr>
        <p:blipFill>
          <a:blip r:embed="rId3"/>
          <a:stretch>
            <a:fillRect/>
          </a:stretch>
        </p:blipFill>
        <p:spPr>
          <a:xfrm>
            <a:off x="8343387" y="5862320"/>
            <a:ext cx="497554" cy="312102"/>
          </a:xfrm>
          <a:prstGeom prst="rect">
            <a:avLst/>
          </a:prstGeom>
        </p:spPr>
      </p:pic>
      <p:sp>
        <p:nvSpPr>
          <p:cNvPr id="5" name="Content Placeholder 2">
            <a:extLst>
              <a:ext uri="{FF2B5EF4-FFF2-40B4-BE49-F238E27FC236}">
                <a16:creationId xmlns:a16="http://schemas.microsoft.com/office/drawing/2014/main" id="{8FF31004-694A-B047-AC17-4A984322E1EF}"/>
              </a:ext>
            </a:extLst>
          </p:cNvPr>
          <p:cNvSpPr>
            <a:spLocks noGrp="1"/>
          </p:cNvSpPr>
          <p:nvPr>
            <p:ph sz="half" idx="1"/>
          </p:nvPr>
        </p:nvSpPr>
        <p:spPr>
          <a:xfrm>
            <a:off x="628649"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EE2D38A7-E6C6-9741-A89B-46D57E907CC6}"/>
              </a:ext>
            </a:extLst>
          </p:cNvPr>
          <p:cNvSpPr>
            <a:spLocks noGrp="1"/>
          </p:cNvSpPr>
          <p:nvPr>
            <p:ph sz="half" idx="10"/>
          </p:nvPr>
        </p:nvSpPr>
        <p:spPr>
          <a:xfrm>
            <a:off x="4633385" y="2250926"/>
            <a:ext cx="3886200" cy="3724857"/>
          </a:xfrm>
        </p:spPr>
        <p:txBody>
          <a:bodyPr/>
          <a:lstStyle>
            <a:lvl1pPr>
              <a:defRPr sz="2400">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3325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2E16B-E35C-4229-9912-B29CDD21A2F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FABC33-FFFA-40DF-86C4-7551D182B48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B6095B-F05C-4A7A-BEFD-B1803E09377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C84BD9-1532-486E-B4D1-B8E0A5C23F7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169B95C-F307-4A9A-9AA8-E1A78507144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45C6EE-CC85-4085-958F-4FE61018A337}"/>
              </a:ext>
            </a:extLst>
          </p:cNvPr>
          <p:cNvSpPr>
            <a:spLocks noGrp="1"/>
          </p:cNvSpPr>
          <p:nvPr>
            <p:ph type="dt" sz="half" idx="10"/>
          </p:nvPr>
        </p:nvSpPr>
        <p:spPr/>
        <p:txBody>
          <a:bodyPr/>
          <a:lstStyle/>
          <a:p>
            <a:fld id="{846CE7D5-CF57-46EF-B807-FDD0502418D4}" type="datetimeFigureOut">
              <a:rPr lang="en-US" smtClean="0"/>
              <a:t>4/19/23</a:t>
            </a:fld>
            <a:endParaRPr lang="en-US"/>
          </a:p>
        </p:txBody>
      </p:sp>
      <p:sp>
        <p:nvSpPr>
          <p:cNvPr id="8" name="Footer Placeholder 7">
            <a:extLst>
              <a:ext uri="{FF2B5EF4-FFF2-40B4-BE49-F238E27FC236}">
                <a16:creationId xmlns:a16="http://schemas.microsoft.com/office/drawing/2014/main" id="{3E5AB9F5-4693-4E57-8E3B-65E5065675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D6EBB7-7981-4FB2-AFE2-6F82B8D2E8D0}"/>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6877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C3BE-4B99-4DE0-A31F-8BA0E7F741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666D9F-1AA9-44F5-B28F-AEC449D5B0C4}"/>
              </a:ext>
            </a:extLst>
          </p:cNvPr>
          <p:cNvSpPr>
            <a:spLocks noGrp="1"/>
          </p:cNvSpPr>
          <p:nvPr>
            <p:ph type="dt" sz="half" idx="10"/>
          </p:nvPr>
        </p:nvSpPr>
        <p:spPr/>
        <p:txBody>
          <a:bodyPr/>
          <a:lstStyle/>
          <a:p>
            <a:fld id="{846CE7D5-CF57-46EF-B807-FDD0502418D4}" type="datetimeFigureOut">
              <a:rPr lang="en-US" smtClean="0"/>
              <a:t>4/19/23</a:t>
            </a:fld>
            <a:endParaRPr lang="en-US"/>
          </a:p>
        </p:txBody>
      </p:sp>
      <p:sp>
        <p:nvSpPr>
          <p:cNvPr id="4" name="Footer Placeholder 3">
            <a:extLst>
              <a:ext uri="{FF2B5EF4-FFF2-40B4-BE49-F238E27FC236}">
                <a16:creationId xmlns:a16="http://schemas.microsoft.com/office/drawing/2014/main" id="{F8DF39B7-6FD5-4204-B27A-C7233BEA9D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9F1C16-8AB8-4DC2-B03D-9000ECF2A70D}"/>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6021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F32F1-8C4B-4099-9D71-D48A4891EC3D}"/>
              </a:ext>
            </a:extLst>
          </p:cNvPr>
          <p:cNvSpPr>
            <a:spLocks noGrp="1"/>
          </p:cNvSpPr>
          <p:nvPr>
            <p:ph type="dt" sz="half" idx="10"/>
          </p:nvPr>
        </p:nvSpPr>
        <p:spPr/>
        <p:txBody>
          <a:bodyPr/>
          <a:lstStyle/>
          <a:p>
            <a:fld id="{846CE7D5-CF57-46EF-B807-FDD0502418D4}" type="datetimeFigureOut">
              <a:rPr lang="en-US" smtClean="0"/>
              <a:t>4/19/23</a:t>
            </a:fld>
            <a:endParaRPr lang="en-US"/>
          </a:p>
        </p:txBody>
      </p:sp>
      <p:sp>
        <p:nvSpPr>
          <p:cNvPr id="3" name="Footer Placeholder 2">
            <a:extLst>
              <a:ext uri="{FF2B5EF4-FFF2-40B4-BE49-F238E27FC236}">
                <a16:creationId xmlns:a16="http://schemas.microsoft.com/office/drawing/2014/main" id="{CEB6CA85-5024-4F53-A51D-66C138F831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E503DC-7CC8-4275-BD45-4EA42CF5B507}"/>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6224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9047E-A6C6-4053-899E-458895D05E5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AED3FFE-48EE-4DF8-9E39-C7F5D5EBAE0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517346-DCCF-4827-A920-FFB739F1CF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FC0033-025B-4400-85FD-BF05586A7BA1}"/>
              </a:ext>
            </a:extLst>
          </p:cNvPr>
          <p:cNvSpPr>
            <a:spLocks noGrp="1"/>
          </p:cNvSpPr>
          <p:nvPr>
            <p:ph type="dt" sz="half" idx="10"/>
          </p:nvPr>
        </p:nvSpPr>
        <p:spPr/>
        <p:txBody>
          <a:bodyPr/>
          <a:lstStyle/>
          <a:p>
            <a:fld id="{846CE7D5-CF57-46EF-B807-FDD0502418D4}" type="datetimeFigureOut">
              <a:rPr lang="en-US" smtClean="0"/>
              <a:t>4/19/23</a:t>
            </a:fld>
            <a:endParaRPr lang="en-US"/>
          </a:p>
        </p:txBody>
      </p:sp>
      <p:sp>
        <p:nvSpPr>
          <p:cNvPr id="6" name="Footer Placeholder 5">
            <a:extLst>
              <a:ext uri="{FF2B5EF4-FFF2-40B4-BE49-F238E27FC236}">
                <a16:creationId xmlns:a16="http://schemas.microsoft.com/office/drawing/2014/main" id="{6EA03B22-6E5A-494A-A689-95FF21544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B7388F-F782-49C7-A4D7-02E0096BFDBA}"/>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8657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049C-BA94-4A7E-A76E-F22C9364E1F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DD25403-D3AC-444C-8F6C-B966BA665C1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049493F-B1F2-417D-BBDE-D7E6B61CFA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95CD2E-7C91-4C4A-B377-706F3D687F33}"/>
              </a:ext>
            </a:extLst>
          </p:cNvPr>
          <p:cNvSpPr>
            <a:spLocks noGrp="1"/>
          </p:cNvSpPr>
          <p:nvPr>
            <p:ph type="dt" sz="half" idx="10"/>
          </p:nvPr>
        </p:nvSpPr>
        <p:spPr/>
        <p:txBody>
          <a:bodyPr/>
          <a:lstStyle/>
          <a:p>
            <a:fld id="{846CE7D5-CF57-46EF-B807-FDD0502418D4}" type="datetimeFigureOut">
              <a:rPr lang="en-US" smtClean="0"/>
              <a:t>4/19/23</a:t>
            </a:fld>
            <a:endParaRPr lang="en-US"/>
          </a:p>
        </p:txBody>
      </p:sp>
      <p:sp>
        <p:nvSpPr>
          <p:cNvPr id="6" name="Footer Placeholder 5">
            <a:extLst>
              <a:ext uri="{FF2B5EF4-FFF2-40B4-BE49-F238E27FC236}">
                <a16:creationId xmlns:a16="http://schemas.microsoft.com/office/drawing/2014/main" id="{7BEDC119-9792-4F11-98DE-F71712310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FD773-FF82-4A73-9B98-2EC0A07A4857}"/>
              </a:ext>
            </a:extLst>
          </p:cNvPr>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21147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6584E2-94DE-471C-8B09-989B079824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0EC484-01BF-4E0E-9F3B-F4E46D9F4BD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2CF2AF-38A5-45B3-9340-745200B654E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4/19/23</a:t>
            </a:fld>
            <a:endParaRPr lang="en-US"/>
          </a:p>
        </p:txBody>
      </p:sp>
      <p:sp>
        <p:nvSpPr>
          <p:cNvPr id="5" name="Footer Placeholder 4">
            <a:extLst>
              <a:ext uri="{FF2B5EF4-FFF2-40B4-BE49-F238E27FC236}">
                <a16:creationId xmlns:a16="http://schemas.microsoft.com/office/drawing/2014/main" id="{5C3DD74F-E9F2-4D4F-BDCB-819C3D7BED3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52EDA0-A961-49B8-9118-AB86EAF4592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29656280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673" r:id="rId12"/>
    <p:sldLayoutId id="2147483674" r:id="rId13"/>
    <p:sldLayoutId id="2147483675" r:id="rId14"/>
    <p:sldLayoutId id="2147483676" r:id="rId15"/>
    <p:sldLayoutId id="2147483677" r:id="rId16"/>
    <p:sldLayoutId id="2147483678"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cspinet.org/resource/nana-2023-farm-bill-priorities" TargetMode="External"/></Relationships>
</file>

<file path=ppt/slides/_rels/slide11.xml.rels><?xml version="1.0" encoding="UTF-8" standalone="yes"?>
<Relationships xmlns="http://schemas.openxmlformats.org/package/2006/relationships"><Relationship Id="rId3" Type="http://schemas.microsoft.com/office/2018/10/relationships/comments" Target="../comments/modernComment_6CB_3C3CFABA.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6BC_8E53CC95.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tbeckelman@cspinet.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cspinet.org" TargetMode="Externa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18/10/relationships/comments" Target="../comments/modernComment_6B9_E0D13A9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nanacoalition.org" TargetMode="External"/><Relationship Id="rId5" Type="http://schemas.openxmlformats.org/officeDocument/2006/relationships/image" Target="../media/image1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18/10/relationships/comments" Target="../comments/modernComment_6D2_3306849B.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cspinet.org/advocacy/nutrition/healthy-snap"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cspinet.org/advocacy/nutrition/nutrition-security-farm-bill"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microsoft.com/office/2018/10/relationships/comments" Target="../comments/modernComment_6B5_4D87257B.xml"/><Relationship Id="rId7" Type="http://schemas.openxmlformats.org/officeDocument/2006/relationships/image" Target="../media/image19.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hyperlink" Target="https://www.cspinet.org/advocacy/nutrition/nutrition-security-farm-bill" TargetMode="External"/><Relationship Id="rId4" Type="http://schemas.openxmlformats.org/officeDocument/2006/relationships/image" Target="../media/image5.png"/><Relationship Id="rId9"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88534AF-83FA-4D2E-93F9-5D68C7D87C50}"/>
              </a:ext>
            </a:extLst>
          </p:cNvPr>
          <p:cNvSpPr/>
          <p:nvPr/>
        </p:nvSpPr>
        <p:spPr>
          <a:xfrm>
            <a:off x="0" y="0"/>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nvGrpSpPr>
          <p:cNvPr id="12" name="Group 10">
            <a:extLst>
              <a:ext uri="{FF2B5EF4-FFF2-40B4-BE49-F238E27FC236}">
                <a16:creationId xmlns:a16="http://schemas.microsoft.com/office/drawing/2014/main" id="{5EC6CDDA-279C-C34F-932A-77C62523FA42}"/>
              </a:ext>
            </a:extLst>
          </p:cNvPr>
          <p:cNvGrpSpPr>
            <a:grpSpLocks/>
          </p:cNvGrpSpPr>
          <p:nvPr/>
        </p:nvGrpSpPr>
        <p:grpSpPr bwMode="auto">
          <a:xfrm>
            <a:off x="0" y="6702552"/>
            <a:ext cx="9144000" cy="155448"/>
            <a:chOff x="0" y="5396413"/>
            <a:chExt cx="9144000" cy="301451"/>
          </a:xfrm>
        </p:grpSpPr>
        <p:sp>
          <p:nvSpPr>
            <p:cNvPr id="13" name="Rectangle 12">
              <a:extLst>
                <a:ext uri="{FF2B5EF4-FFF2-40B4-BE49-F238E27FC236}">
                  <a16:creationId xmlns:a16="http://schemas.microsoft.com/office/drawing/2014/main" id="{215F4C4F-AC3E-464B-964E-920C51507539}"/>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5" name="Rectangle 14">
              <a:extLst>
                <a:ext uri="{FF2B5EF4-FFF2-40B4-BE49-F238E27FC236}">
                  <a16:creationId xmlns:a16="http://schemas.microsoft.com/office/drawing/2014/main" id="{15ADF1C2-CD33-7744-948D-CEC37707045C}"/>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6" name="Rectangle 15">
              <a:extLst>
                <a:ext uri="{FF2B5EF4-FFF2-40B4-BE49-F238E27FC236}">
                  <a16:creationId xmlns:a16="http://schemas.microsoft.com/office/drawing/2014/main" id="{283F854E-8508-734A-9C8F-AADF51A2095B}"/>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7" name="Rectangle 16">
              <a:extLst>
                <a:ext uri="{FF2B5EF4-FFF2-40B4-BE49-F238E27FC236}">
                  <a16:creationId xmlns:a16="http://schemas.microsoft.com/office/drawing/2014/main" id="{AC09CDC8-8174-E345-8718-E6F036F6D8FE}"/>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pic>
        <p:nvPicPr>
          <p:cNvPr id="18" name="Picture 11">
            <a:extLst>
              <a:ext uri="{FF2B5EF4-FFF2-40B4-BE49-F238E27FC236}">
                <a16:creationId xmlns:a16="http://schemas.microsoft.com/office/drawing/2014/main" id="{7577A84F-0F6B-034B-97DD-82B321CAF7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100" y="617220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A693F68-CE7F-96BB-BF2E-07A6AD70B99D}"/>
              </a:ext>
            </a:extLst>
          </p:cNvPr>
          <p:cNvSpPr txBox="1"/>
          <p:nvPr/>
        </p:nvSpPr>
        <p:spPr>
          <a:xfrm>
            <a:off x="5342778" y="5922744"/>
            <a:ext cx="3512367" cy="646331"/>
          </a:xfrm>
          <a:prstGeom prst="rect">
            <a:avLst/>
          </a:prstGeom>
          <a:noFill/>
        </p:spPr>
        <p:txBody>
          <a:bodyPr wrap="square" lIns="91440" tIns="45720" rIns="91440" bIns="45720" anchor="t">
            <a:spAutoFit/>
          </a:bodyPr>
          <a:lstStyle/>
          <a:p>
            <a:r>
              <a:rPr lang="en-US"/>
              <a:t>GIH-SAFSF Funder Call</a:t>
            </a:r>
          </a:p>
          <a:p>
            <a:r>
              <a:rPr lang="en-US"/>
              <a:t>April 19, 2023</a:t>
            </a:r>
          </a:p>
        </p:txBody>
      </p:sp>
      <p:sp>
        <p:nvSpPr>
          <p:cNvPr id="4" name="Title 1">
            <a:extLst>
              <a:ext uri="{FF2B5EF4-FFF2-40B4-BE49-F238E27FC236}">
                <a16:creationId xmlns:a16="http://schemas.microsoft.com/office/drawing/2014/main" id="{DE00EA53-689B-2E6C-74C1-E5BCF6656962}"/>
              </a:ext>
            </a:extLst>
          </p:cNvPr>
          <p:cNvSpPr>
            <a:spLocks noGrp="1" noChangeArrowheads="1"/>
          </p:cNvSpPr>
          <p:nvPr/>
        </p:nvSpPr>
        <p:spPr bwMode="auto">
          <a:xfrm>
            <a:off x="400263" y="181864"/>
            <a:ext cx="8619984" cy="12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b="1">
                <a:solidFill>
                  <a:srgbClr val="2F4C6E"/>
                </a:solidFill>
                <a:latin typeface="Arial"/>
                <a:ea typeface="Ebrima"/>
                <a:cs typeface="Times New Roman"/>
              </a:rPr>
              <a:t>2023 Farm Bill</a:t>
            </a:r>
            <a:endParaRPr lang="en-US" sz="3200">
              <a:latin typeface="Arial"/>
              <a:cs typeface="Calibri Light" panose="020F0302020204030204"/>
            </a:endParaRPr>
          </a:p>
          <a:p>
            <a:r>
              <a:rPr lang="en-US" altLang="en-US" sz="2400" i="1">
                <a:solidFill>
                  <a:srgbClr val="2F4C6E"/>
                </a:solidFill>
                <a:latin typeface="Arial"/>
                <a:ea typeface="Ebrima"/>
                <a:cs typeface="Times New Roman"/>
              </a:rPr>
              <a:t>Improving food and nutrition security through SNAP</a:t>
            </a:r>
          </a:p>
        </p:txBody>
      </p:sp>
      <p:pic>
        <p:nvPicPr>
          <p:cNvPr id="7" name="Picture 6">
            <a:extLst>
              <a:ext uri="{FF2B5EF4-FFF2-40B4-BE49-F238E27FC236}">
                <a16:creationId xmlns:a16="http://schemas.microsoft.com/office/drawing/2014/main" id="{29CC207A-0585-0461-CA2A-3E283BF87E57}"/>
              </a:ext>
            </a:extLst>
          </p:cNvPr>
          <p:cNvPicPr>
            <a:picLocks noChangeAspect="1"/>
          </p:cNvPicPr>
          <p:nvPr/>
        </p:nvPicPr>
        <p:blipFill>
          <a:blip r:embed="rId4"/>
          <a:stretch>
            <a:fillRect/>
          </a:stretch>
        </p:blipFill>
        <p:spPr>
          <a:xfrm>
            <a:off x="400263" y="2009469"/>
            <a:ext cx="4261394" cy="3145207"/>
          </a:xfrm>
          <a:prstGeom prst="rect">
            <a:avLst/>
          </a:prstGeom>
        </p:spPr>
      </p:pic>
      <p:pic>
        <p:nvPicPr>
          <p:cNvPr id="2050" name="Picture 2" descr="Image result for supplemental nutrition assistance program logo">
            <a:extLst>
              <a:ext uri="{FF2B5EF4-FFF2-40B4-BE49-F238E27FC236}">
                <a16:creationId xmlns:a16="http://schemas.microsoft.com/office/drawing/2014/main" id="{1CF2303C-3454-F146-BB3D-B0AB76D521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2778" y="2624197"/>
            <a:ext cx="3059020" cy="191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889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id="{E1792BC4-5780-477F-BF15-99F37DA7ACFC}"/>
              </a:ext>
            </a:extLst>
          </p:cNvPr>
          <p:cNvGrpSpPr>
            <a:grpSpLocks/>
          </p:cNvGrpSpPr>
          <p:nvPr/>
        </p:nvGrpSpPr>
        <p:grpSpPr bwMode="auto">
          <a:xfrm>
            <a:off x="0" y="6629400"/>
            <a:ext cx="9144000" cy="228600"/>
            <a:chOff x="0" y="5396413"/>
            <a:chExt cx="9144000" cy="301451"/>
          </a:xfrm>
        </p:grpSpPr>
        <p:sp>
          <p:nvSpPr>
            <p:cNvPr id="7" name="Rectangle 6">
              <a:extLst>
                <a:ext uri="{FF2B5EF4-FFF2-40B4-BE49-F238E27FC236}">
                  <a16:creationId xmlns:a16="http://schemas.microsoft.com/office/drawing/2014/main" id="{A16D5B0C-35C1-4CAA-91A3-609E394E36F0}"/>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a:extLst>
                <a:ext uri="{FF2B5EF4-FFF2-40B4-BE49-F238E27FC236}">
                  <a16:creationId xmlns:a16="http://schemas.microsoft.com/office/drawing/2014/main" id="{A85C012F-4E24-480F-ADAC-076594D19FC6}"/>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A2B6BD02-E5F1-4382-9ADB-4B957A3DA9CF}"/>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BBF25020-0137-4A21-96B0-88983A905E83}"/>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339" name="Picture 11">
            <a:extLst>
              <a:ext uri="{FF2B5EF4-FFF2-40B4-BE49-F238E27FC236}">
                <a16:creationId xmlns:a16="http://schemas.microsoft.com/office/drawing/2014/main" id="{FBA54AEA-3DBF-4CEF-931F-9046AC6444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2" y="614479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1F05B58-129B-4FCA-A78D-8A3AD6C61A3F}"/>
              </a:ext>
            </a:extLst>
          </p:cNvPr>
          <p:cNvSpPr/>
          <p:nvPr/>
        </p:nvSpPr>
        <p:spPr>
          <a:xfrm>
            <a:off x="0" y="3"/>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a:extLst>
              <a:ext uri="{FF2B5EF4-FFF2-40B4-BE49-F238E27FC236}">
                <a16:creationId xmlns:a16="http://schemas.microsoft.com/office/drawing/2014/main" id="{02DA890C-D9CD-0754-A7EB-BA867528DD37}"/>
              </a:ext>
            </a:extLst>
          </p:cNvPr>
          <p:cNvSpPr>
            <a:spLocks noGrp="1" noChangeArrowheads="1"/>
          </p:cNvSpPr>
          <p:nvPr/>
        </p:nvSpPr>
        <p:spPr bwMode="auto">
          <a:xfrm>
            <a:off x="0" y="338682"/>
            <a:ext cx="8787582" cy="73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4500">
                <a:solidFill>
                  <a:srgbClr val="2F4C6E"/>
                </a:solidFill>
                <a:latin typeface="Arial"/>
                <a:ea typeface="Ebrima"/>
                <a:cs typeface="Times New Roman"/>
              </a:rPr>
              <a:t>NANA's 2023 Farm Bill Priorities </a:t>
            </a:r>
          </a:p>
        </p:txBody>
      </p:sp>
      <p:sp>
        <p:nvSpPr>
          <p:cNvPr id="5" name="TextBox 4">
            <a:extLst>
              <a:ext uri="{FF2B5EF4-FFF2-40B4-BE49-F238E27FC236}">
                <a16:creationId xmlns:a16="http://schemas.microsoft.com/office/drawing/2014/main" id="{3362B684-BBB6-F866-AC9E-B85B33A75FFF}"/>
              </a:ext>
            </a:extLst>
          </p:cNvPr>
          <p:cNvSpPr txBox="1"/>
          <p:nvPr/>
        </p:nvSpPr>
        <p:spPr>
          <a:xfrm>
            <a:off x="152402" y="1452155"/>
            <a:ext cx="8847907" cy="1754326"/>
          </a:xfrm>
          <a:prstGeom prst="rect">
            <a:avLst/>
          </a:prstGeom>
          <a:noFill/>
        </p:spPr>
        <p:txBody>
          <a:bodyPr wrap="square">
            <a:spAutoFit/>
          </a:bodyPr>
          <a:lstStyle/>
          <a:p>
            <a:pPr marL="742950" lvl="1" indent="-285750">
              <a:buFont typeface="Arial" panose="020B0604020202020204" pitchFamily="34" charset="0"/>
              <a:buChar char="•"/>
            </a:pPr>
            <a:endParaRPr lang="en-US">
              <a:solidFill>
                <a:srgbClr val="000000"/>
              </a:solidFill>
              <a:latin typeface="Ebrima" panose="02000000000000000000" pitchFamily="2" charset="0"/>
              <a:ea typeface="Ebrima" panose="02000000000000000000" pitchFamily="2" charset="0"/>
              <a:cs typeface="Ebrima" panose="02000000000000000000" pitchFamily="2" charset="0"/>
            </a:endParaRPr>
          </a:p>
          <a:p>
            <a:pPr lvl="1"/>
            <a:endParaRPr lang="en-US">
              <a:solidFill>
                <a:srgbClr val="000000"/>
              </a:solidFill>
              <a:latin typeface="Ebrima" panose="02000000000000000000" pitchFamily="2" charset="0"/>
              <a:ea typeface="Ebrima" panose="02000000000000000000" pitchFamily="2" charset="0"/>
              <a:cs typeface="Ebrima" panose="02000000000000000000" pitchFamily="2" charset="0"/>
            </a:endParaRPr>
          </a:p>
          <a:p>
            <a:pPr marL="742950" lvl="1" indent="-285750">
              <a:buFont typeface="Arial" panose="020B0604020202020204" pitchFamily="34" charset="0"/>
              <a:buChar char="•"/>
            </a:pPr>
            <a:endParaRPr lang="en-US">
              <a:solidFill>
                <a:srgbClr val="000000"/>
              </a:solidFill>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endParaRPr lang="en-US">
              <a:solidFill>
                <a:srgbClr val="000000"/>
              </a:solidFill>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endParaRPr lang="en-US">
              <a:solidFill>
                <a:srgbClr val="000000"/>
              </a:solidFill>
              <a:latin typeface="Ebrima" panose="02000000000000000000" pitchFamily="2" charset="0"/>
              <a:ea typeface="Ebrima" panose="02000000000000000000" pitchFamily="2" charset="0"/>
              <a:cs typeface="Ebrima" panose="02000000000000000000" pitchFamily="2" charset="0"/>
            </a:endParaRPr>
          </a:p>
          <a:p>
            <a:pPr marL="285750" indent="-285750">
              <a:buFont typeface="Arial" panose="020B0604020202020204" pitchFamily="34" charset="0"/>
              <a:buChar char="•"/>
            </a:pPr>
            <a:endParaRPr lang="en-US">
              <a:solidFill>
                <a:srgbClr val="000000"/>
              </a:solidFill>
              <a:latin typeface="Ebrima" panose="02000000000000000000" pitchFamily="2" charset="0"/>
              <a:ea typeface="Ebrima" panose="02000000000000000000" pitchFamily="2" charset="0"/>
              <a:cs typeface="Ebrima" panose="02000000000000000000" pitchFamily="2" charset="0"/>
            </a:endParaRPr>
          </a:p>
        </p:txBody>
      </p:sp>
      <p:sp>
        <p:nvSpPr>
          <p:cNvPr id="3" name="TextBox 2">
            <a:extLst>
              <a:ext uri="{FF2B5EF4-FFF2-40B4-BE49-F238E27FC236}">
                <a16:creationId xmlns:a16="http://schemas.microsoft.com/office/drawing/2014/main" id="{882739F4-58E2-C5EA-A023-A3EDFF5579F9}"/>
              </a:ext>
            </a:extLst>
          </p:cNvPr>
          <p:cNvSpPr txBox="1"/>
          <p:nvPr/>
        </p:nvSpPr>
        <p:spPr>
          <a:xfrm>
            <a:off x="423032" y="1593580"/>
            <a:ext cx="4541400" cy="4370427"/>
          </a:xfrm>
          <a:prstGeom prst="rect">
            <a:avLst/>
          </a:prstGeom>
          <a:noFill/>
        </p:spPr>
        <p:txBody>
          <a:bodyPr wrap="square" lIns="91440" tIns="45720" rIns="91440" bIns="45720" rtlCol="0" anchor="t">
            <a:spAutoFit/>
          </a:bodyPr>
          <a:lstStyle/>
          <a:p>
            <a:pPr>
              <a:spcAft>
                <a:spcPts val="1200"/>
              </a:spcAft>
            </a:pPr>
            <a:r>
              <a:rPr lang="en-US" sz="2000" b="1">
                <a:latin typeface="Calibri"/>
                <a:ea typeface="Ebrima"/>
                <a:cs typeface="Ebrima"/>
              </a:rPr>
              <a:t>Top Priorities:</a:t>
            </a:r>
          </a:p>
          <a:p>
            <a:pPr marL="914400" lvl="1" indent="-457200">
              <a:spcAft>
                <a:spcPts val="1200"/>
              </a:spcAft>
              <a:buAutoNum type="arabicPeriod"/>
            </a:pPr>
            <a:r>
              <a:rPr lang="en-US" sz="2000">
                <a:ea typeface="+mn-lt"/>
                <a:cs typeface="+mn-lt"/>
              </a:rPr>
              <a:t>Protect and strengthen benefit levels for and access to SNAP*</a:t>
            </a:r>
            <a:endParaRPr lang="en-US" sz="2000">
              <a:latin typeface="Calibri"/>
              <a:ea typeface="Ebrima"/>
              <a:cs typeface="Ebrima"/>
            </a:endParaRPr>
          </a:p>
          <a:p>
            <a:pPr marL="914400" lvl="1" indent="-457200">
              <a:spcAft>
                <a:spcPts val="1200"/>
              </a:spcAft>
              <a:buFontTx/>
              <a:buAutoNum type="arabicPeriod"/>
            </a:pPr>
            <a:r>
              <a:rPr lang="en-US" sz="2000">
                <a:latin typeface="Calibri"/>
                <a:ea typeface="Ebrima"/>
                <a:cs typeface="Calibri"/>
              </a:rPr>
              <a:t>Improve the food environment by increasing equitable access to healthy food online and in store</a:t>
            </a:r>
          </a:p>
          <a:p>
            <a:pPr marL="914400" lvl="1" indent="-457200">
              <a:spcAft>
                <a:spcPts val="1200"/>
              </a:spcAft>
              <a:buAutoNum type="arabicPeriod"/>
            </a:pPr>
            <a:r>
              <a:rPr lang="en-US" sz="2000">
                <a:latin typeface="Calibri"/>
                <a:ea typeface="Ebrima"/>
                <a:cs typeface="Calibri"/>
              </a:rPr>
              <a:t>Invest in research to improve nutrition security</a:t>
            </a:r>
          </a:p>
          <a:p>
            <a:pPr marL="914400" lvl="1" indent="-457200">
              <a:spcAft>
                <a:spcPts val="1200"/>
              </a:spcAft>
              <a:buFontTx/>
              <a:buAutoNum type="arabicPeriod"/>
            </a:pPr>
            <a:r>
              <a:rPr lang="en-US" sz="2000">
                <a:latin typeface="Calibri"/>
                <a:ea typeface="Ebrima"/>
                <a:cs typeface="Calibri"/>
              </a:rPr>
              <a:t>Strengthen nutrition education</a:t>
            </a:r>
          </a:p>
          <a:p>
            <a:pPr marL="914400" lvl="1" indent="-457200">
              <a:spcAft>
                <a:spcPts val="1200"/>
              </a:spcAft>
              <a:buFontTx/>
              <a:buAutoNum type="arabicPeriod"/>
            </a:pPr>
            <a:endParaRPr lang="en-US" sz="2000">
              <a:latin typeface="Calibri"/>
              <a:ea typeface="Ebrima"/>
              <a:cs typeface="Calibri"/>
            </a:endParaRPr>
          </a:p>
          <a:p>
            <a:pPr marL="914400" lvl="1" indent="-457200">
              <a:spcAft>
                <a:spcPts val="1200"/>
              </a:spcAft>
              <a:buFont typeface="Calibri Light" panose="020F0302020204030204"/>
              <a:buAutoNum type="arabicPeriod"/>
            </a:pPr>
            <a:endParaRPr lang="en-US">
              <a:latin typeface="Calibri"/>
              <a:ea typeface="Ebrima"/>
              <a:cs typeface="Ebrima"/>
            </a:endParaRPr>
          </a:p>
        </p:txBody>
      </p:sp>
      <p:sp>
        <p:nvSpPr>
          <p:cNvPr id="4" name="TextBox 3">
            <a:extLst>
              <a:ext uri="{FF2B5EF4-FFF2-40B4-BE49-F238E27FC236}">
                <a16:creationId xmlns:a16="http://schemas.microsoft.com/office/drawing/2014/main" id="{8AB682EB-BD09-881B-82CF-828E9292432A}"/>
              </a:ext>
            </a:extLst>
          </p:cNvPr>
          <p:cNvSpPr txBox="1"/>
          <p:nvPr/>
        </p:nvSpPr>
        <p:spPr>
          <a:xfrm>
            <a:off x="5480448" y="1325166"/>
            <a:ext cx="3475433" cy="4627482"/>
          </a:xfrm>
          <a:prstGeom prst="rect">
            <a:avLst/>
          </a:prstGeom>
          <a:noFill/>
          <a:ln w="28575">
            <a:solidFill>
              <a:srgbClr val="2F4C6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b="1">
                <a:latin typeface="Calibri"/>
                <a:ea typeface="Ebrima"/>
                <a:cs typeface="Times New Roman"/>
              </a:rPr>
              <a:t>Signed by:</a:t>
            </a:r>
          </a:p>
          <a:p>
            <a:pPr marL="171450" indent="-171450">
              <a:buFont typeface="Arial"/>
              <a:buChar char="•"/>
            </a:pPr>
            <a:r>
              <a:rPr lang="en-US" sz="1300">
                <a:latin typeface="Calibri"/>
                <a:ea typeface="Ebrima"/>
                <a:cs typeface="Times New Roman"/>
              </a:rPr>
              <a:t>American Heart Association</a:t>
            </a:r>
            <a:endParaRPr lang="en-US" sz="1300">
              <a:latin typeface="Calibri"/>
              <a:ea typeface="Ebrima"/>
              <a:cs typeface="Calibri" panose="020F0502020204030204"/>
            </a:endParaRPr>
          </a:p>
          <a:p>
            <a:pPr marL="171450" indent="-171450">
              <a:buFont typeface="Arial"/>
              <a:buChar char="•"/>
            </a:pPr>
            <a:r>
              <a:rPr lang="en-US" sz="1300">
                <a:latin typeface="Calibri"/>
                <a:ea typeface="Ebrima"/>
                <a:cs typeface="Times New Roman"/>
              </a:rPr>
              <a:t>American Public Health Association</a:t>
            </a:r>
          </a:p>
          <a:p>
            <a:pPr marL="171450" indent="-171450">
              <a:buFont typeface="Arial"/>
              <a:buChar char="•"/>
            </a:pPr>
            <a:r>
              <a:rPr lang="en-US" sz="1300">
                <a:latin typeface="Calibri"/>
                <a:ea typeface="Ebrima"/>
                <a:cs typeface="Times New Roman"/>
              </a:rPr>
              <a:t>American Society for Nutrition</a:t>
            </a:r>
          </a:p>
          <a:p>
            <a:pPr marL="171450" indent="-171450">
              <a:buFont typeface="Arial"/>
              <a:buChar char="•"/>
            </a:pPr>
            <a:r>
              <a:rPr lang="en-US" sz="1300">
                <a:latin typeface="Calibri"/>
                <a:ea typeface="Ebrima"/>
                <a:cs typeface="Times New Roman"/>
              </a:rPr>
              <a:t>Association of SNAP Nutrition Education Administrators (ASNNA)</a:t>
            </a:r>
          </a:p>
          <a:p>
            <a:pPr marL="171450" indent="-171450">
              <a:buFont typeface="Arial"/>
              <a:buChar char="•"/>
            </a:pPr>
            <a:r>
              <a:rPr lang="en-US" sz="1300">
                <a:latin typeface="Calibri"/>
                <a:ea typeface="Ebrima"/>
                <a:cs typeface="Times New Roman"/>
              </a:rPr>
              <a:t>Association of State Public Health Nutritionists</a:t>
            </a:r>
          </a:p>
          <a:p>
            <a:pPr marL="171450" indent="-171450">
              <a:buFont typeface="Arial"/>
              <a:buChar char="•"/>
            </a:pPr>
            <a:r>
              <a:rPr lang="en-US" sz="1300">
                <a:latin typeface="Calibri"/>
                <a:ea typeface="Ebrima"/>
                <a:cs typeface="Times New Roman"/>
              </a:rPr>
              <a:t>Balanced</a:t>
            </a:r>
          </a:p>
          <a:p>
            <a:pPr marL="171450" indent="-171450">
              <a:buFont typeface="Arial"/>
              <a:buChar char="•"/>
            </a:pPr>
            <a:r>
              <a:rPr lang="en-US" sz="1300">
                <a:latin typeface="Calibri"/>
                <a:ea typeface="Ebrima"/>
                <a:cs typeface="Times New Roman"/>
              </a:rPr>
              <a:t>CSPI</a:t>
            </a:r>
          </a:p>
          <a:p>
            <a:pPr marL="171450" indent="-171450">
              <a:buFont typeface="Arial"/>
              <a:buChar char="•"/>
            </a:pPr>
            <a:r>
              <a:rPr lang="en-US" sz="1300">
                <a:latin typeface="Calibri"/>
                <a:ea typeface="Ebrima"/>
                <a:cs typeface="Times New Roman"/>
              </a:rPr>
              <a:t>Colorado Children's Campaign</a:t>
            </a:r>
          </a:p>
          <a:p>
            <a:pPr marL="171450" indent="-171450">
              <a:buFont typeface="Arial"/>
              <a:buChar char="•"/>
            </a:pPr>
            <a:r>
              <a:rPr lang="en-US" sz="1300">
                <a:latin typeface="Calibri"/>
                <a:ea typeface="Ebrima"/>
                <a:cs typeface="Times New Roman"/>
              </a:rPr>
              <a:t>Community Food Advocates</a:t>
            </a:r>
          </a:p>
          <a:p>
            <a:pPr marL="171450" indent="-171450">
              <a:buFont typeface="Arial"/>
              <a:buChar char="•"/>
            </a:pPr>
            <a:r>
              <a:rPr lang="en-US" sz="1300">
                <a:latin typeface="Calibri"/>
                <a:ea typeface="Ebrima"/>
                <a:cs typeface="Times New Roman"/>
              </a:rPr>
              <a:t>First Focus on Children</a:t>
            </a:r>
          </a:p>
          <a:p>
            <a:pPr marL="171450" indent="-171450">
              <a:buFont typeface="Arial"/>
              <a:buChar char="•"/>
            </a:pPr>
            <a:r>
              <a:rPr lang="en-US" sz="1300">
                <a:latin typeface="Calibri"/>
                <a:ea typeface="Ebrima"/>
                <a:cs typeface="Times New Roman"/>
              </a:rPr>
              <a:t>International Fresh Produce Association</a:t>
            </a:r>
          </a:p>
          <a:p>
            <a:pPr marL="171450" indent="-171450">
              <a:buFont typeface="Arial"/>
              <a:buChar char="•"/>
            </a:pPr>
            <a:r>
              <a:rPr lang="en-US" sz="1300">
                <a:latin typeface="Calibri"/>
                <a:ea typeface="Ebrima"/>
                <a:cs typeface="Times New Roman"/>
              </a:rPr>
              <a:t>National Association of Pediatric Nurse Practitioners</a:t>
            </a:r>
          </a:p>
          <a:p>
            <a:pPr marL="171450" indent="-171450">
              <a:buFont typeface="Arial"/>
              <a:buChar char="•"/>
            </a:pPr>
            <a:r>
              <a:rPr lang="en-US" sz="1300">
                <a:latin typeface="Calibri"/>
                <a:ea typeface="Ebrima"/>
                <a:cs typeface="Times New Roman"/>
              </a:rPr>
              <a:t>Nemours Children's Health</a:t>
            </a:r>
          </a:p>
          <a:p>
            <a:pPr marL="171450" indent="-171450">
              <a:buFont typeface="Arial"/>
              <a:buChar char="•"/>
            </a:pPr>
            <a:r>
              <a:rPr lang="en-US" sz="1300">
                <a:latin typeface="Calibri"/>
                <a:ea typeface="Ebrima"/>
                <a:cs typeface="Times New Roman"/>
              </a:rPr>
              <a:t>Pima County Food Alliance</a:t>
            </a:r>
          </a:p>
          <a:p>
            <a:pPr marL="171450" indent="-171450">
              <a:buFont typeface="Arial"/>
              <a:buChar char="•"/>
            </a:pPr>
            <a:r>
              <a:rPr lang="en-US" sz="1300">
                <a:latin typeface="Calibri"/>
                <a:ea typeface="Ebrima"/>
                <a:cs typeface="Times New Roman"/>
              </a:rPr>
              <a:t>Save the Children</a:t>
            </a:r>
          </a:p>
          <a:p>
            <a:pPr marL="171450" indent="-171450">
              <a:buFont typeface="Arial"/>
              <a:buChar char="•"/>
            </a:pPr>
            <a:r>
              <a:rPr lang="en-US" sz="1300">
                <a:latin typeface="Calibri"/>
                <a:ea typeface="Ebrima"/>
                <a:cs typeface="Times New Roman"/>
              </a:rPr>
              <a:t>Society of Behavioral Medicine</a:t>
            </a:r>
          </a:p>
          <a:p>
            <a:pPr marL="171450" indent="-171450">
              <a:buFont typeface="Arial"/>
              <a:buChar char="•"/>
            </a:pPr>
            <a:r>
              <a:rPr lang="en-US" sz="1300">
                <a:latin typeface="Calibri"/>
                <a:ea typeface="Ebrima"/>
                <a:cs typeface="Times New Roman"/>
              </a:rPr>
              <a:t>The Partnership for A Healthy Mississippi</a:t>
            </a:r>
          </a:p>
          <a:p>
            <a:pPr marL="171450" indent="-171450">
              <a:buFont typeface="Arial"/>
              <a:buChar char="•"/>
            </a:pPr>
            <a:r>
              <a:rPr lang="en-US" sz="1300">
                <a:latin typeface="Calibri"/>
                <a:ea typeface="Ebrima"/>
                <a:cs typeface="Times New Roman"/>
              </a:rPr>
              <a:t>Union of Concerned Scientists</a:t>
            </a:r>
          </a:p>
        </p:txBody>
      </p:sp>
      <p:sp>
        <p:nvSpPr>
          <p:cNvPr id="11" name="TextBox 10">
            <a:extLst>
              <a:ext uri="{FF2B5EF4-FFF2-40B4-BE49-F238E27FC236}">
                <a16:creationId xmlns:a16="http://schemas.microsoft.com/office/drawing/2014/main" id="{D1FFD94F-05A8-3279-652C-FC1A47528180}"/>
              </a:ext>
            </a:extLst>
          </p:cNvPr>
          <p:cNvSpPr txBox="1"/>
          <p:nvPr/>
        </p:nvSpPr>
        <p:spPr>
          <a:xfrm>
            <a:off x="1919689" y="6161183"/>
            <a:ext cx="637876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4"/>
              </a:rPr>
              <a:t>https://www.cspinet.org/resource/nana-2023-farm-bill-priorities</a:t>
            </a:r>
            <a:r>
              <a:rPr lang="en-US"/>
              <a:t> </a:t>
            </a:r>
          </a:p>
        </p:txBody>
      </p:sp>
    </p:spTree>
    <p:extLst>
      <p:ext uri="{BB962C8B-B14F-4D97-AF65-F5344CB8AC3E}">
        <p14:creationId xmlns:p14="http://schemas.microsoft.com/office/powerpoint/2010/main" val="4142836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id="{E1792BC4-5780-477F-BF15-99F37DA7ACFC}"/>
              </a:ext>
            </a:extLst>
          </p:cNvPr>
          <p:cNvGrpSpPr>
            <a:grpSpLocks/>
          </p:cNvGrpSpPr>
          <p:nvPr/>
        </p:nvGrpSpPr>
        <p:grpSpPr bwMode="auto">
          <a:xfrm>
            <a:off x="0" y="6629400"/>
            <a:ext cx="9144000" cy="228600"/>
            <a:chOff x="0" y="5396413"/>
            <a:chExt cx="9144000" cy="301451"/>
          </a:xfrm>
        </p:grpSpPr>
        <p:sp>
          <p:nvSpPr>
            <p:cNvPr id="7" name="Rectangle 6">
              <a:extLst>
                <a:ext uri="{FF2B5EF4-FFF2-40B4-BE49-F238E27FC236}">
                  <a16:creationId xmlns:a16="http://schemas.microsoft.com/office/drawing/2014/main" id="{A16D5B0C-35C1-4CAA-91A3-609E394E36F0}"/>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a:extLst>
                <a:ext uri="{FF2B5EF4-FFF2-40B4-BE49-F238E27FC236}">
                  <a16:creationId xmlns:a16="http://schemas.microsoft.com/office/drawing/2014/main" id="{A85C012F-4E24-480F-ADAC-076594D19FC6}"/>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A2B6BD02-E5F1-4382-9ADB-4B957A3DA9CF}"/>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BBF25020-0137-4A21-96B0-88983A905E83}"/>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339" name="Picture 11">
            <a:extLst>
              <a:ext uri="{FF2B5EF4-FFF2-40B4-BE49-F238E27FC236}">
                <a16:creationId xmlns:a16="http://schemas.microsoft.com/office/drawing/2014/main" id="{FBA54AEA-3DBF-4CEF-931F-9046AC6444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2" y="614479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1F05B58-129B-4FCA-A78D-8A3AD6C61A3F}"/>
              </a:ext>
            </a:extLst>
          </p:cNvPr>
          <p:cNvSpPr/>
          <p:nvPr/>
        </p:nvSpPr>
        <p:spPr>
          <a:xfrm>
            <a:off x="0" y="3"/>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Title 2">
            <a:extLst>
              <a:ext uri="{FF2B5EF4-FFF2-40B4-BE49-F238E27FC236}">
                <a16:creationId xmlns:a16="http://schemas.microsoft.com/office/drawing/2014/main" id="{6B8AC31F-E426-FD88-64B8-F75534580B7D}"/>
              </a:ext>
            </a:extLst>
          </p:cNvPr>
          <p:cNvSpPr>
            <a:spLocks noGrp="1"/>
          </p:cNvSpPr>
          <p:nvPr>
            <p:ph type="title"/>
          </p:nvPr>
        </p:nvSpPr>
        <p:spPr/>
        <p:txBody>
          <a:bodyPr/>
          <a:lstStyle/>
          <a:p>
            <a:r>
              <a:rPr lang="en-US" altLang="en-US" sz="3600">
                <a:solidFill>
                  <a:srgbClr val="2F4C6E"/>
                </a:solidFill>
                <a:latin typeface="Arial"/>
                <a:ea typeface="Ebrima"/>
                <a:cs typeface="Times New Roman"/>
              </a:rPr>
              <a:t>Opportunities for Advocacy</a:t>
            </a:r>
            <a:endParaRPr lang="en-US">
              <a:latin typeface="Arial"/>
              <a:cs typeface="Arial"/>
            </a:endParaRPr>
          </a:p>
        </p:txBody>
      </p:sp>
      <p:sp>
        <p:nvSpPr>
          <p:cNvPr id="4" name="Content Placeholder 3">
            <a:extLst>
              <a:ext uri="{FF2B5EF4-FFF2-40B4-BE49-F238E27FC236}">
                <a16:creationId xmlns:a16="http://schemas.microsoft.com/office/drawing/2014/main" id="{4B7D2908-0CD4-31E8-6480-7C761C8EAB24}"/>
              </a:ext>
            </a:extLst>
          </p:cNvPr>
          <p:cNvSpPr>
            <a:spLocks noGrp="1"/>
          </p:cNvSpPr>
          <p:nvPr>
            <p:ph idx="1"/>
          </p:nvPr>
        </p:nvSpPr>
        <p:spPr/>
        <p:txBody>
          <a:bodyPr vert="horz" lIns="91440" tIns="45720" rIns="91440" bIns="45720" rtlCol="0" anchor="t">
            <a:normAutofit/>
          </a:bodyPr>
          <a:lstStyle/>
          <a:p>
            <a:r>
              <a:rPr lang="en-US">
                <a:latin typeface="Calibri"/>
                <a:ea typeface="Ebrima"/>
                <a:cs typeface="Ebrima"/>
              </a:rPr>
              <a:t>Social media</a:t>
            </a:r>
          </a:p>
          <a:p>
            <a:r>
              <a:rPr lang="en-US">
                <a:latin typeface="Calibri"/>
                <a:ea typeface="Ebrima"/>
                <a:cs typeface="Ebrima"/>
              </a:rPr>
              <a:t>Sign-on letters</a:t>
            </a:r>
          </a:p>
          <a:p>
            <a:r>
              <a:rPr lang="en-US">
                <a:latin typeface="Calibri"/>
                <a:ea typeface="Ebrima"/>
                <a:cs typeface="Ebrima"/>
              </a:rPr>
              <a:t>Action alerts</a:t>
            </a:r>
            <a:endParaRPr lang="en-US">
              <a:latin typeface="Calibri"/>
              <a:ea typeface="Ebrima" panose="02000000000000000000" pitchFamily="2" charset="0"/>
              <a:cs typeface="Ebrima" panose="02000000000000000000" pitchFamily="2" charset="0"/>
            </a:endParaRPr>
          </a:p>
          <a:p>
            <a:r>
              <a:rPr lang="en-US">
                <a:latin typeface="Calibri"/>
                <a:ea typeface="Ebrima"/>
                <a:cs typeface="Ebrima"/>
              </a:rPr>
              <a:t>Join CSPI's funding partners</a:t>
            </a:r>
          </a:p>
          <a:p>
            <a:endParaRPr lang="en-US">
              <a:cs typeface="Calibri" panose="020F0502020204030204"/>
            </a:endParaRPr>
          </a:p>
        </p:txBody>
      </p:sp>
      <p:pic>
        <p:nvPicPr>
          <p:cNvPr id="11" name="Picture 10">
            <a:extLst>
              <a:ext uri="{FF2B5EF4-FFF2-40B4-BE49-F238E27FC236}">
                <a16:creationId xmlns:a16="http://schemas.microsoft.com/office/drawing/2014/main" id="{35D5F83A-F0F2-59CE-AE36-5DA2A4D5D6BE}"/>
              </a:ext>
            </a:extLst>
          </p:cNvPr>
          <p:cNvPicPr>
            <a:picLocks noChangeAspect="1"/>
          </p:cNvPicPr>
          <p:nvPr/>
        </p:nvPicPr>
        <p:blipFill rotWithShape="1">
          <a:blip r:embed="rId5"/>
          <a:srcRect l="6194" t="12566" r="5835" b="7525"/>
          <a:stretch/>
        </p:blipFill>
        <p:spPr>
          <a:xfrm>
            <a:off x="628650" y="4003398"/>
            <a:ext cx="4198889" cy="1765508"/>
          </a:xfrm>
          <a:prstGeom prst="rect">
            <a:avLst/>
          </a:prstGeom>
        </p:spPr>
      </p:pic>
      <p:pic>
        <p:nvPicPr>
          <p:cNvPr id="4098" name="Picture 2" descr="Image">
            <a:extLst>
              <a:ext uri="{FF2B5EF4-FFF2-40B4-BE49-F238E27FC236}">
                <a16:creationId xmlns:a16="http://schemas.microsoft.com/office/drawing/2014/main" id="{46463897-F42A-38A0-54CD-11566F3525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5009" y="1692822"/>
            <a:ext cx="3573838" cy="3403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29306"/>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id="{E1792BC4-5780-477F-BF15-99F37DA7ACFC}"/>
              </a:ext>
            </a:extLst>
          </p:cNvPr>
          <p:cNvGrpSpPr>
            <a:grpSpLocks/>
          </p:cNvGrpSpPr>
          <p:nvPr/>
        </p:nvGrpSpPr>
        <p:grpSpPr bwMode="auto">
          <a:xfrm>
            <a:off x="0" y="6629400"/>
            <a:ext cx="9144000" cy="228600"/>
            <a:chOff x="0" y="5396413"/>
            <a:chExt cx="9144000" cy="301451"/>
          </a:xfrm>
        </p:grpSpPr>
        <p:sp>
          <p:nvSpPr>
            <p:cNvPr id="7" name="Rectangle 6">
              <a:extLst>
                <a:ext uri="{FF2B5EF4-FFF2-40B4-BE49-F238E27FC236}">
                  <a16:creationId xmlns:a16="http://schemas.microsoft.com/office/drawing/2014/main" id="{A16D5B0C-35C1-4CAA-91A3-609E394E36F0}"/>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a:extLst>
                <a:ext uri="{FF2B5EF4-FFF2-40B4-BE49-F238E27FC236}">
                  <a16:creationId xmlns:a16="http://schemas.microsoft.com/office/drawing/2014/main" id="{A85C012F-4E24-480F-ADAC-076594D19FC6}"/>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A2B6BD02-E5F1-4382-9ADB-4B957A3DA9CF}"/>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BBF25020-0137-4A21-96B0-88983A905E83}"/>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339" name="Picture 11">
            <a:extLst>
              <a:ext uri="{FF2B5EF4-FFF2-40B4-BE49-F238E27FC236}">
                <a16:creationId xmlns:a16="http://schemas.microsoft.com/office/drawing/2014/main" id="{FBA54AEA-3DBF-4CEF-931F-9046AC6444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2" y="614479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1F05B58-129B-4FCA-A78D-8A3AD6C61A3F}"/>
              </a:ext>
            </a:extLst>
          </p:cNvPr>
          <p:cNvSpPr/>
          <p:nvPr/>
        </p:nvSpPr>
        <p:spPr>
          <a:xfrm>
            <a:off x="0" y="3"/>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Title 2">
            <a:extLst>
              <a:ext uri="{FF2B5EF4-FFF2-40B4-BE49-F238E27FC236}">
                <a16:creationId xmlns:a16="http://schemas.microsoft.com/office/drawing/2014/main" id="{C1C4FE21-B040-0482-332B-4A544E338EF9}"/>
              </a:ext>
            </a:extLst>
          </p:cNvPr>
          <p:cNvSpPr txBox="1">
            <a:spLocks/>
          </p:cNvSpPr>
          <p:nvPr/>
        </p:nvSpPr>
        <p:spPr>
          <a:xfrm>
            <a:off x="628650" y="365126"/>
            <a:ext cx="7886700" cy="90586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a:solidFill>
                  <a:srgbClr val="2F4C6E"/>
                </a:solidFill>
                <a:latin typeface="Arial"/>
                <a:ea typeface="Ebrima"/>
                <a:cs typeface="Times New Roman"/>
              </a:rPr>
              <a:t>State &amp; Local Funding Opportunities </a:t>
            </a:r>
            <a:endParaRPr lang="en-US">
              <a:latin typeface="Arial"/>
              <a:cs typeface="Arial"/>
            </a:endParaRPr>
          </a:p>
        </p:txBody>
      </p:sp>
      <p:sp>
        <p:nvSpPr>
          <p:cNvPr id="5" name="TextBox 4">
            <a:extLst>
              <a:ext uri="{FF2B5EF4-FFF2-40B4-BE49-F238E27FC236}">
                <a16:creationId xmlns:a16="http://schemas.microsoft.com/office/drawing/2014/main" id="{ED7CBA3A-3590-6097-5414-083D9AED79C2}"/>
              </a:ext>
            </a:extLst>
          </p:cNvPr>
          <p:cNvSpPr txBox="1"/>
          <p:nvPr/>
        </p:nvSpPr>
        <p:spPr>
          <a:xfrm>
            <a:off x="467917" y="1280820"/>
            <a:ext cx="6308519"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b="1" u="sng">
              <a:ea typeface="+mn-lt"/>
              <a:cs typeface="+mn-lt"/>
            </a:endParaRPr>
          </a:p>
          <a:p>
            <a:endParaRPr lang="en-US" sz="1400" b="1" u="sng">
              <a:ea typeface="+mn-lt"/>
              <a:cs typeface="+mn-lt"/>
            </a:endParaRPr>
          </a:p>
          <a:p>
            <a:pPr marL="285750" indent="-285750">
              <a:buFont typeface="Arial"/>
              <a:buChar char="•"/>
            </a:pPr>
            <a:r>
              <a:rPr lang="en-US" sz="1600" b="1">
                <a:ea typeface="+mn-lt"/>
                <a:cs typeface="+mn-lt"/>
              </a:rPr>
              <a:t>Strengthen nutrition security in your community</a:t>
            </a:r>
            <a:r>
              <a:rPr lang="en-US" sz="1600">
                <a:ea typeface="+mn-lt"/>
                <a:cs typeface="+mn-lt"/>
              </a:rPr>
              <a:t> by funding local advocates to work with us to host stakeholder convenings that center those with lived experience.  We've done so in 11 states.</a:t>
            </a:r>
            <a:endParaRPr lang="en-US" sz="1600">
              <a:cs typeface="Calibri" panose="020F0502020204030204"/>
            </a:endParaRPr>
          </a:p>
          <a:p>
            <a:endParaRPr lang="en-US" sz="1600">
              <a:ea typeface="+mn-lt"/>
              <a:cs typeface="+mn-lt"/>
            </a:endParaRPr>
          </a:p>
          <a:p>
            <a:pPr marL="285750" indent="-285750">
              <a:buFont typeface="Arial"/>
              <a:buChar char="•"/>
            </a:pPr>
            <a:r>
              <a:rPr lang="en-US" sz="1600" b="1">
                <a:ea typeface="+mn-lt"/>
                <a:cs typeface="+mn-lt"/>
              </a:rPr>
              <a:t>Increase purchasing power of low-income families in your community</a:t>
            </a:r>
            <a:r>
              <a:rPr lang="en-US" sz="1600">
                <a:ea typeface="+mn-lt"/>
                <a:cs typeface="+mn-lt"/>
              </a:rPr>
              <a:t> by providing matching funds for state's successful </a:t>
            </a:r>
            <a:r>
              <a:rPr lang="en-US" sz="1600" err="1">
                <a:ea typeface="+mn-lt"/>
                <a:cs typeface="+mn-lt"/>
              </a:rPr>
              <a:t>GusNIP</a:t>
            </a:r>
            <a:r>
              <a:rPr lang="en-US" sz="1600">
                <a:ea typeface="+mn-lt"/>
                <a:cs typeface="+mn-lt"/>
              </a:rPr>
              <a:t> program.</a:t>
            </a:r>
          </a:p>
          <a:p>
            <a:endParaRPr lang="en-US" sz="1600" b="1">
              <a:ea typeface="+mn-lt"/>
              <a:cs typeface="+mn-lt"/>
            </a:endParaRPr>
          </a:p>
          <a:p>
            <a:pPr marL="285750" indent="-285750">
              <a:buFont typeface="Arial"/>
              <a:buChar char="•"/>
            </a:pPr>
            <a:r>
              <a:rPr lang="en-US" sz="1600" b="1">
                <a:ea typeface="+mn-lt"/>
                <a:cs typeface="+mn-lt"/>
              </a:rPr>
              <a:t>Improve your retail food environment. </a:t>
            </a:r>
            <a:r>
              <a:rPr lang="en-US" sz="1600">
                <a:ea typeface="+mn-lt"/>
                <a:cs typeface="+mn-lt"/>
              </a:rPr>
              <a:t>CSPI lends technical assistance and strategic support to advocates for retail improvements that are responsive to members of state/local communities.  </a:t>
            </a:r>
          </a:p>
          <a:p>
            <a:pPr marL="285750" indent="-285750">
              <a:buFont typeface="Arial,Sans-Serif"/>
              <a:buChar char="•"/>
            </a:pPr>
            <a:endParaRPr lang="en-US" sz="1600">
              <a:ea typeface="+mn-lt"/>
              <a:cs typeface="+mn-lt"/>
            </a:endParaRPr>
          </a:p>
          <a:p>
            <a:pPr marL="285750" indent="-285750">
              <a:buFont typeface="Arial,Sans-Serif"/>
              <a:buChar char="•"/>
            </a:pPr>
            <a:r>
              <a:rPr lang="en-US" sz="1600" b="1">
                <a:ea typeface="+mn-lt"/>
                <a:cs typeface="+mn-lt"/>
              </a:rPr>
              <a:t>Underwrite a nutrition security demonstration pilot</a:t>
            </a:r>
            <a:r>
              <a:rPr lang="en-US" sz="1600">
                <a:ea typeface="+mn-lt"/>
                <a:cs typeface="+mn-lt"/>
              </a:rPr>
              <a:t> (like those in Virginia and Iowa) that can be evaluated, replicated, and scaled.</a:t>
            </a:r>
            <a:endParaRPr lang="en-US" sz="1600">
              <a:cs typeface="Calibri"/>
            </a:endParaRPr>
          </a:p>
          <a:p>
            <a:pPr marL="171450" indent="-171450">
              <a:buFont typeface="Arial"/>
              <a:buChar char="•"/>
            </a:pPr>
            <a:endParaRPr lang="en-US" sz="1400">
              <a:ea typeface="+mn-lt"/>
              <a:cs typeface="+mn-lt"/>
            </a:endParaRPr>
          </a:p>
        </p:txBody>
      </p:sp>
      <p:pic>
        <p:nvPicPr>
          <p:cNvPr id="2" name="Picture 2" descr="A picture containing map&#10;&#10;Description automatically generated">
            <a:extLst>
              <a:ext uri="{FF2B5EF4-FFF2-40B4-BE49-F238E27FC236}">
                <a16:creationId xmlns:a16="http://schemas.microsoft.com/office/drawing/2014/main" id="{8BC8788E-5FA7-C229-1294-1BDA18024118}"/>
              </a:ext>
            </a:extLst>
          </p:cNvPr>
          <p:cNvPicPr>
            <a:picLocks noChangeAspect="1"/>
          </p:cNvPicPr>
          <p:nvPr/>
        </p:nvPicPr>
        <p:blipFill>
          <a:blip r:embed="rId5"/>
          <a:stretch>
            <a:fillRect/>
          </a:stretch>
        </p:blipFill>
        <p:spPr>
          <a:xfrm>
            <a:off x="6263414" y="2428704"/>
            <a:ext cx="2743200" cy="1730326"/>
          </a:xfrm>
          <a:prstGeom prst="rect">
            <a:avLst/>
          </a:prstGeom>
        </p:spPr>
      </p:pic>
    </p:spTree>
    <p:extLst>
      <p:ext uri="{BB962C8B-B14F-4D97-AF65-F5344CB8AC3E}">
        <p14:creationId xmlns:p14="http://schemas.microsoft.com/office/powerpoint/2010/main" val="238785653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id="{E1792BC4-5780-477F-BF15-99F37DA7ACFC}"/>
              </a:ext>
            </a:extLst>
          </p:cNvPr>
          <p:cNvGrpSpPr>
            <a:grpSpLocks/>
          </p:cNvGrpSpPr>
          <p:nvPr/>
        </p:nvGrpSpPr>
        <p:grpSpPr bwMode="auto">
          <a:xfrm>
            <a:off x="0" y="6629400"/>
            <a:ext cx="9144000" cy="228600"/>
            <a:chOff x="0" y="5396413"/>
            <a:chExt cx="9144000" cy="301451"/>
          </a:xfrm>
        </p:grpSpPr>
        <p:sp>
          <p:nvSpPr>
            <p:cNvPr id="7" name="Rectangle 6">
              <a:extLst>
                <a:ext uri="{FF2B5EF4-FFF2-40B4-BE49-F238E27FC236}">
                  <a16:creationId xmlns:a16="http://schemas.microsoft.com/office/drawing/2014/main" id="{A16D5B0C-35C1-4CAA-91A3-609E394E36F0}"/>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a:extLst>
                <a:ext uri="{FF2B5EF4-FFF2-40B4-BE49-F238E27FC236}">
                  <a16:creationId xmlns:a16="http://schemas.microsoft.com/office/drawing/2014/main" id="{A85C012F-4E24-480F-ADAC-076594D19FC6}"/>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A2B6BD02-E5F1-4382-9ADB-4B957A3DA9CF}"/>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BBF25020-0137-4A21-96B0-88983A905E83}"/>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339" name="Picture 11">
            <a:extLst>
              <a:ext uri="{FF2B5EF4-FFF2-40B4-BE49-F238E27FC236}">
                <a16:creationId xmlns:a16="http://schemas.microsoft.com/office/drawing/2014/main" id="{FBA54AEA-3DBF-4CEF-931F-9046AC6444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2" y="614479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1F05B58-129B-4FCA-A78D-8A3AD6C61A3F}"/>
              </a:ext>
            </a:extLst>
          </p:cNvPr>
          <p:cNvSpPr/>
          <p:nvPr/>
        </p:nvSpPr>
        <p:spPr>
          <a:xfrm>
            <a:off x="0" y="3"/>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Title 2">
            <a:extLst>
              <a:ext uri="{FF2B5EF4-FFF2-40B4-BE49-F238E27FC236}">
                <a16:creationId xmlns:a16="http://schemas.microsoft.com/office/drawing/2014/main" id="{C1C4FE21-B040-0482-332B-4A544E338EF9}"/>
              </a:ext>
            </a:extLst>
          </p:cNvPr>
          <p:cNvSpPr txBox="1">
            <a:spLocks/>
          </p:cNvSpPr>
          <p:nvPr/>
        </p:nvSpPr>
        <p:spPr>
          <a:xfrm>
            <a:off x="628650" y="365126"/>
            <a:ext cx="7886700" cy="90586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600">
                <a:solidFill>
                  <a:srgbClr val="2F4C6E"/>
                </a:solidFill>
                <a:latin typeface="Arial"/>
                <a:ea typeface="Ebrima"/>
                <a:cs typeface="Times New Roman"/>
              </a:rPr>
              <a:t>National Funding Opportunities </a:t>
            </a:r>
          </a:p>
        </p:txBody>
      </p:sp>
      <p:sp>
        <p:nvSpPr>
          <p:cNvPr id="5" name="TextBox 4">
            <a:extLst>
              <a:ext uri="{FF2B5EF4-FFF2-40B4-BE49-F238E27FC236}">
                <a16:creationId xmlns:a16="http://schemas.microsoft.com/office/drawing/2014/main" id="{ED7CBA3A-3590-6097-5414-083D9AED79C2}"/>
              </a:ext>
            </a:extLst>
          </p:cNvPr>
          <p:cNvSpPr txBox="1"/>
          <p:nvPr/>
        </p:nvSpPr>
        <p:spPr>
          <a:xfrm>
            <a:off x="670617" y="1359648"/>
            <a:ext cx="7648587"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u="sng">
              <a:ea typeface="+mn-lt"/>
              <a:cs typeface="+mn-lt"/>
            </a:endParaRPr>
          </a:p>
          <a:p>
            <a:pPr marL="285750" indent="-285750">
              <a:buFont typeface="Arial"/>
              <a:buChar char="•"/>
            </a:pPr>
            <a:r>
              <a:rPr lang="en-US">
                <a:ea typeface="+mn-lt"/>
                <a:cs typeface="+mn-lt"/>
              </a:rPr>
              <a:t>Contribute to CSPI’s campaign to</a:t>
            </a:r>
            <a:r>
              <a:rPr lang="en-US" b="1">
                <a:ea typeface="+mn-lt"/>
                <a:cs typeface="+mn-lt"/>
              </a:rPr>
              <a:t> nationalize a fully-funded </a:t>
            </a:r>
            <a:r>
              <a:rPr lang="en-US" b="1" err="1">
                <a:ea typeface="+mn-lt"/>
                <a:cs typeface="+mn-lt"/>
              </a:rPr>
              <a:t>GusNIP</a:t>
            </a:r>
            <a:r>
              <a:rPr lang="en-US" b="1">
                <a:ea typeface="+mn-lt"/>
                <a:cs typeface="+mn-lt"/>
              </a:rPr>
              <a:t> program</a:t>
            </a:r>
            <a:r>
              <a:rPr lang="en-US">
                <a:ea typeface="+mn-lt"/>
                <a:cs typeface="+mn-lt"/>
              </a:rPr>
              <a:t> so residents in all states can benefit.</a:t>
            </a:r>
            <a:endParaRPr lang="en-US">
              <a:cs typeface="Calibri" panose="020F0502020204030204"/>
            </a:endParaRPr>
          </a:p>
          <a:p>
            <a:endParaRPr lang="en-US">
              <a:ea typeface="+mn-lt"/>
              <a:cs typeface="+mn-lt"/>
            </a:endParaRPr>
          </a:p>
          <a:p>
            <a:pPr marL="285750" indent="-285750">
              <a:buFont typeface="Arial"/>
              <a:buChar char="•"/>
            </a:pPr>
            <a:r>
              <a:rPr lang="en-US">
                <a:ea typeface="+mn-lt"/>
                <a:cs typeface="+mn-lt"/>
              </a:rPr>
              <a:t>Consider funding CSPI’s national campaign to </a:t>
            </a:r>
            <a:r>
              <a:rPr lang="en-US" b="1">
                <a:ea typeface="+mn-lt"/>
                <a:cs typeface="+mn-lt"/>
              </a:rPr>
              <a:t>strengthen stocking standards for participating SNAP retailers </a:t>
            </a:r>
            <a:r>
              <a:rPr lang="en-US">
                <a:ea typeface="+mn-lt"/>
                <a:cs typeface="+mn-lt"/>
              </a:rPr>
              <a:t>and better regulate on-line food sales and marketing.</a:t>
            </a:r>
            <a:endParaRPr lang="en-US">
              <a:cs typeface="Calibri" panose="020F0502020204030204"/>
            </a:endParaRPr>
          </a:p>
          <a:p>
            <a:endParaRPr lang="en-US" b="1">
              <a:ea typeface="+mn-lt"/>
              <a:cs typeface="+mn-lt"/>
            </a:endParaRPr>
          </a:p>
          <a:p>
            <a:pPr marL="285750" indent="-285750">
              <a:buFont typeface="Arial"/>
              <a:buChar char="•"/>
            </a:pPr>
            <a:r>
              <a:rPr lang="en-US">
                <a:ea typeface="+mn-lt"/>
                <a:cs typeface="+mn-lt"/>
              </a:rPr>
              <a:t>Support our work to </a:t>
            </a:r>
            <a:r>
              <a:rPr lang="en-US" b="1">
                <a:ea typeface="+mn-lt"/>
                <a:cs typeface="+mn-lt"/>
              </a:rPr>
              <a:t>increase federal funding of TEFAP and Farm to Food Banking.</a:t>
            </a:r>
            <a:endParaRPr lang="en-US" b="1">
              <a:cs typeface="Calibri" panose="020F0502020204030204"/>
            </a:endParaRPr>
          </a:p>
          <a:p>
            <a:pPr marL="285750" indent="-285750">
              <a:buFont typeface="Arial"/>
              <a:buChar char="•"/>
            </a:pPr>
            <a:endParaRPr lang="en-US" b="1">
              <a:cs typeface="Calibri" panose="020F0502020204030204"/>
            </a:endParaRPr>
          </a:p>
          <a:p>
            <a:pPr marL="285750" indent="-285750">
              <a:buFont typeface="Arial"/>
              <a:buChar char="•"/>
            </a:pPr>
            <a:r>
              <a:rPr lang="en-US">
                <a:ea typeface="+mn-lt"/>
                <a:cs typeface="+mn-lt"/>
              </a:rPr>
              <a:t>The NANA steering committee would welcome </a:t>
            </a:r>
            <a:r>
              <a:rPr lang="en-US" b="1">
                <a:ea typeface="+mn-lt"/>
                <a:cs typeface="+mn-lt"/>
              </a:rPr>
              <a:t>joint support from GIH and/or SAFSF members to underwrite some basic costs of this powerful alliance</a:t>
            </a:r>
            <a:r>
              <a:rPr lang="en-US">
                <a:ea typeface="+mn-lt"/>
                <a:cs typeface="+mn-lt"/>
              </a:rPr>
              <a:t>.</a:t>
            </a:r>
            <a:endParaRPr lang="en-US">
              <a:cs typeface="Calibri" panose="020F0502020204030204"/>
            </a:endParaRPr>
          </a:p>
        </p:txBody>
      </p:sp>
    </p:spTree>
    <p:extLst>
      <p:ext uri="{BB962C8B-B14F-4D97-AF65-F5344CB8AC3E}">
        <p14:creationId xmlns:p14="http://schemas.microsoft.com/office/powerpoint/2010/main" val="68592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id="{E1792BC4-5780-477F-BF15-99F37DA7ACFC}"/>
              </a:ext>
            </a:extLst>
          </p:cNvPr>
          <p:cNvGrpSpPr>
            <a:grpSpLocks/>
          </p:cNvGrpSpPr>
          <p:nvPr/>
        </p:nvGrpSpPr>
        <p:grpSpPr bwMode="auto">
          <a:xfrm>
            <a:off x="0" y="6629400"/>
            <a:ext cx="9144000" cy="228600"/>
            <a:chOff x="0" y="5396413"/>
            <a:chExt cx="9144000" cy="301451"/>
          </a:xfrm>
        </p:grpSpPr>
        <p:sp>
          <p:nvSpPr>
            <p:cNvPr id="7" name="Rectangle 6">
              <a:extLst>
                <a:ext uri="{FF2B5EF4-FFF2-40B4-BE49-F238E27FC236}">
                  <a16:creationId xmlns:a16="http://schemas.microsoft.com/office/drawing/2014/main" id="{A16D5B0C-35C1-4CAA-91A3-609E394E36F0}"/>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a:extLst>
                <a:ext uri="{FF2B5EF4-FFF2-40B4-BE49-F238E27FC236}">
                  <a16:creationId xmlns:a16="http://schemas.microsoft.com/office/drawing/2014/main" id="{A85C012F-4E24-480F-ADAC-076594D19FC6}"/>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A2B6BD02-E5F1-4382-9ADB-4B957A3DA9CF}"/>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BBF25020-0137-4A21-96B0-88983A905E83}"/>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14" name="Rectangle 13">
            <a:extLst>
              <a:ext uri="{FF2B5EF4-FFF2-40B4-BE49-F238E27FC236}">
                <a16:creationId xmlns:a16="http://schemas.microsoft.com/office/drawing/2014/main" id="{31F05B58-129B-4FCA-A78D-8A3AD6C61A3F}"/>
              </a:ext>
            </a:extLst>
          </p:cNvPr>
          <p:cNvSpPr/>
          <p:nvPr/>
        </p:nvSpPr>
        <p:spPr>
          <a:xfrm>
            <a:off x="0" y="3"/>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 name="Content Placeholder 2">
            <a:extLst>
              <a:ext uri="{FF2B5EF4-FFF2-40B4-BE49-F238E27FC236}">
                <a16:creationId xmlns:a16="http://schemas.microsoft.com/office/drawing/2014/main" id="{875C3875-2277-9539-BA3B-9C594C580FBA}"/>
              </a:ext>
            </a:extLst>
          </p:cNvPr>
          <p:cNvSpPr>
            <a:spLocks noGrp="1"/>
          </p:cNvSpPr>
          <p:nvPr>
            <p:ph idx="1"/>
          </p:nvPr>
        </p:nvSpPr>
        <p:spPr>
          <a:xfrm>
            <a:off x="506155" y="2135981"/>
            <a:ext cx="4340735" cy="1457081"/>
          </a:xfrm>
        </p:spPr>
        <p:txBody>
          <a:bodyPr vert="horz" lIns="91440" tIns="45720" rIns="91440" bIns="45720" rtlCol="0" anchor="t">
            <a:normAutofit/>
          </a:bodyPr>
          <a:lstStyle/>
          <a:p>
            <a:pPr marL="0" indent="0">
              <a:buNone/>
            </a:pPr>
            <a:r>
              <a:rPr lang="en-US" sz="1800" b="1" kern="100">
                <a:latin typeface="Ebrima"/>
                <a:ea typeface="Ebrima"/>
                <a:cs typeface="Ebrima"/>
              </a:rPr>
              <a:t>Joelle Johnson,</a:t>
            </a:r>
            <a:r>
              <a:rPr lang="en-US" sz="1800" kern="100">
                <a:latin typeface="Ebrima"/>
                <a:ea typeface="Ebrima"/>
                <a:cs typeface="Ebrima"/>
              </a:rPr>
              <a:t> MPH</a:t>
            </a:r>
            <a:br>
              <a:rPr lang="en-US" sz="1800" kern="100">
                <a:latin typeface="Ebrima" panose="02000000000000000000" pitchFamily="2" charset="0"/>
                <a:ea typeface="Ebrima" panose="02000000000000000000" pitchFamily="2" charset="0"/>
                <a:cs typeface="Ebrima" panose="02000000000000000000" pitchFamily="2" charset="0"/>
              </a:rPr>
            </a:br>
            <a:r>
              <a:rPr lang="en-US" sz="1800" kern="100">
                <a:latin typeface="Ebrima"/>
                <a:ea typeface="Ebrima"/>
                <a:cs typeface="Ebrima"/>
              </a:rPr>
              <a:t>Healthy Food Access Campaign Manager</a:t>
            </a:r>
            <a:br>
              <a:rPr lang="en-US" sz="1800" kern="100">
                <a:latin typeface="Ebrima" panose="02000000000000000000" pitchFamily="2" charset="0"/>
                <a:ea typeface="Ebrima" panose="02000000000000000000" pitchFamily="2" charset="0"/>
                <a:cs typeface="Ebrima" panose="02000000000000000000" pitchFamily="2" charset="0"/>
              </a:rPr>
            </a:br>
            <a:r>
              <a:rPr lang="en-US" sz="1800" u="sng" kern="0">
                <a:solidFill>
                  <a:srgbClr val="0000FF"/>
                </a:solidFill>
                <a:latin typeface="Calibri"/>
                <a:ea typeface="Ebrima"/>
                <a:cs typeface="Times New Roman"/>
                <a:hlinkClick r:id="rId3"/>
              </a:rPr>
              <a:t>jjohnson</a:t>
            </a:r>
            <a:r>
              <a:rPr lang="en-US" sz="1800" u="sng" kern="0">
                <a:solidFill>
                  <a:srgbClr val="0000FF"/>
                </a:solidFill>
                <a:latin typeface="Calibri"/>
                <a:ea typeface="Times New Roman" panose="02020603050405020304" pitchFamily="18" charset="0"/>
                <a:cs typeface="Times New Roman"/>
                <a:hlinkClick r:id="rId3"/>
              </a:rPr>
              <a:t>@cspinet.org</a:t>
            </a:r>
            <a:endParaRPr lang="en-US" sz="1800" kern="100">
              <a:latin typeface="Times New Roman"/>
              <a:ea typeface="Calibri" panose="020F0502020204030204" pitchFamily="34" charset="0"/>
              <a:cs typeface="Times New Roman"/>
            </a:endParaRPr>
          </a:p>
          <a:p>
            <a:endParaRPr lang="en-US" sz="1800" kern="100">
              <a:latin typeface="Ebrima" panose="02000000000000000000" pitchFamily="2" charset="0"/>
              <a:ea typeface="Ebrima" panose="02000000000000000000" pitchFamily="2" charset="0"/>
              <a:cs typeface="Ebrima" panose="02000000000000000000" pitchFamily="2" charset="0"/>
            </a:endParaRPr>
          </a:p>
          <a:p>
            <a:endParaRPr lang="en-US" sz="1800" kern="1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Title 2">
            <a:extLst>
              <a:ext uri="{FF2B5EF4-FFF2-40B4-BE49-F238E27FC236}">
                <a16:creationId xmlns:a16="http://schemas.microsoft.com/office/drawing/2014/main" id="{E5B8795F-1642-5244-A4BD-E8B9F13C0EBA}"/>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a:solidFill>
                  <a:srgbClr val="2F4C6E"/>
                </a:solidFill>
                <a:latin typeface="Ebrima"/>
                <a:ea typeface="Ebrima"/>
                <a:cs typeface="Times New Roman"/>
              </a:rPr>
              <a:t>Thank you!</a:t>
            </a:r>
            <a:endParaRPr lang="en-US"/>
          </a:p>
        </p:txBody>
      </p:sp>
      <p:sp>
        <p:nvSpPr>
          <p:cNvPr id="12" name="Rectangle 5">
            <a:extLst>
              <a:ext uri="{FF2B5EF4-FFF2-40B4-BE49-F238E27FC236}">
                <a16:creationId xmlns:a16="http://schemas.microsoft.com/office/drawing/2014/main" id="{32937731-1B12-784A-90E2-EE0DF0C6CC7A}"/>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81" name="Picture 9">
            <a:extLst>
              <a:ext uri="{FF2B5EF4-FFF2-40B4-BE49-F238E27FC236}">
                <a16:creationId xmlns:a16="http://schemas.microsoft.com/office/drawing/2014/main" id="{D0D156F7-59E4-457C-AF55-06718612D97F}"/>
              </a:ext>
            </a:extLst>
          </p:cNvPr>
          <p:cNvPicPr>
            <a:picLocks noChangeAspect="1" noChangeArrowheads="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2040336" y="4049796"/>
            <a:ext cx="5003002" cy="28082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a:extLst>
              <a:ext uri="{FF2B5EF4-FFF2-40B4-BE49-F238E27FC236}">
                <a16:creationId xmlns:a16="http://schemas.microsoft.com/office/drawing/2014/main" id="{A6B0A3BD-B9F3-9F75-57C6-9E75966C6238}"/>
              </a:ext>
            </a:extLst>
          </p:cNvPr>
          <p:cNvPicPr>
            <a:picLocks noChangeAspect="1"/>
          </p:cNvPicPr>
          <p:nvPr/>
        </p:nvPicPr>
        <p:blipFill>
          <a:blip r:embed="rId5">
            <a:alphaModFix amt="85000"/>
          </a:blip>
          <a:stretch>
            <a:fillRect/>
          </a:stretch>
        </p:blipFill>
        <p:spPr>
          <a:xfrm>
            <a:off x="5235575" y="1946069"/>
            <a:ext cx="2743200" cy="2057400"/>
          </a:xfrm>
          <a:prstGeom prst="rect">
            <a:avLst/>
          </a:prstGeom>
        </p:spPr>
      </p:pic>
    </p:spTree>
    <p:extLst>
      <p:ext uri="{BB962C8B-B14F-4D97-AF65-F5344CB8AC3E}">
        <p14:creationId xmlns:p14="http://schemas.microsoft.com/office/powerpoint/2010/main" val="1042183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id="{E1792BC4-5780-477F-BF15-99F37DA7ACFC}"/>
              </a:ext>
            </a:extLst>
          </p:cNvPr>
          <p:cNvGrpSpPr>
            <a:grpSpLocks/>
          </p:cNvGrpSpPr>
          <p:nvPr/>
        </p:nvGrpSpPr>
        <p:grpSpPr bwMode="auto">
          <a:xfrm>
            <a:off x="0" y="6629400"/>
            <a:ext cx="9144000" cy="228600"/>
            <a:chOff x="0" y="5396413"/>
            <a:chExt cx="9144000" cy="301451"/>
          </a:xfrm>
        </p:grpSpPr>
        <p:sp>
          <p:nvSpPr>
            <p:cNvPr id="7" name="Rectangle 6">
              <a:extLst>
                <a:ext uri="{FF2B5EF4-FFF2-40B4-BE49-F238E27FC236}">
                  <a16:creationId xmlns:a16="http://schemas.microsoft.com/office/drawing/2014/main" id="{A16D5B0C-35C1-4CAA-91A3-609E394E36F0}"/>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a:extLst>
                <a:ext uri="{FF2B5EF4-FFF2-40B4-BE49-F238E27FC236}">
                  <a16:creationId xmlns:a16="http://schemas.microsoft.com/office/drawing/2014/main" id="{A85C012F-4E24-480F-ADAC-076594D19FC6}"/>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A2B6BD02-E5F1-4382-9ADB-4B957A3DA9CF}"/>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BBF25020-0137-4A21-96B0-88983A905E83}"/>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339" name="Picture 11">
            <a:extLst>
              <a:ext uri="{FF2B5EF4-FFF2-40B4-BE49-F238E27FC236}">
                <a16:creationId xmlns:a16="http://schemas.microsoft.com/office/drawing/2014/main" id="{FBA54AEA-3DBF-4CEF-931F-9046AC6444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2" y="614479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1F05B58-129B-4FCA-A78D-8A3AD6C61A3F}"/>
              </a:ext>
            </a:extLst>
          </p:cNvPr>
          <p:cNvSpPr/>
          <p:nvPr/>
        </p:nvSpPr>
        <p:spPr>
          <a:xfrm>
            <a:off x="0" y="3"/>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a:extLst>
              <a:ext uri="{FF2B5EF4-FFF2-40B4-BE49-F238E27FC236}">
                <a16:creationId xmlns:a16="http://schemas.microsoft.com/office/drawing/2014/main" id="{02DA890C-D9CD-0754-A7EB-BA867528DD37}"/>
              </a:ext>
            </a:extLst>
          </p:cNvPr>
          <p:cNvSpPr>
            <a:spLocks noGrp="1" noChangeArrowheads="1"/>
          </p:cNvSpPr>
          <p:nvPr/>
        </p:nvSpPr>
        <p:spPr bwMode="auto">
          <a:xfrm>
            <a:off x="1024964" y="338682"/>
            <a:ext cx="7303770" cy="111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4500">
                <a:solidFill>
                  <a:srgbClr val="2F4C6E"/>
                </a:solidFill>
                <a:latin typeface="Arial"/>
                <a:ea typeface="Ebrima"/>
                <a:cs typeface="Times New Roman"/>
              </a:rPr>
              <a:t>Agenda</a:t>
            </a:r>
            <a:endParaRPr lang="en-US" sz="4500">
              <a:latin typeface="Arial"/>
              <a:ea typeface="Ebrima"/>
              <a:cs typeface="Ebrima"/>
            </a:endParaRPr>
          </a:p>
        </p:txBody>
      </p:sp>
      <p:sp>
        <p:nvSpPr>
          <p:cNvPr id="5" name="TextBox 4">
            <a:extLst>
              <a:ext uri="{FF2B5EF4-FFF2-40B4-BE49-F238E27FC236}">
                <a16:creationId xmlns:a16="http://schemas.microsoft.com/office/drawing/2014/main" id="{1578A91F-6B59-4480-9F62-4728BB3CFF6A}"/>
              </a:ext>
            </a:extLst>
          </p:cNvPr>
          <p:cNvSpPr txBox="1"/>
          <p:nvPr/>
        </p:nvSpPr>
        <p:spPr>
          <a:xfrm>
            <a:off x="788757" y="1856721"/>
            <a:ext cx="7220246" cy="2693045"/>
          </a:xfrm>
          <a:prstGeom prst="rect">
            <a:avLst/>
          </a:prstGeom>
          <a:noFill/>
        </p:spPr>
        <p:txBody>
          <a:bodyPr wrap="square" lIns="91440" tIns="45720" rIns="91440" bIns="45720" rtlCol="0" anchor="t">
            <a:spAutoFit/>
          </a:bodyPr>
          <a:lstStyle/>
          <a:p>
            <a:pPr marL="342900" indent="-342900">
              <a:spcAft>
                <a:spcPts val="600"/>
              </a:spcAft>
              <a:buFont typeface="Arial"/>
              <a:buChar char="•"/>
            </a:pPr>
            <a:r>
              <a:rPr lang="en-US" sz="2400">
                <a:latin typeface="Calibri"/>
                <a:ea typeface="Ebrima"/>
                <a:cs typeface="Ebrima"/>
              </a:rPr>
              <a:t>CSPI Background</a:t>
            </a:r>
            <a:endParaRPr lang="en-US" sz="2000">
              <a:latin typeface="Calibri"/>
              <a:cs typeface="Calibri" panose="020F0502020204030204"/>
            </a:endParaRPr>
          </a:p>
          <a:p>
            <a:pPr marL="342900" indent="-342900">
              <a:spcAft>
                <a:spcPts val="600"/>
              </a:spcAft>
              <a:buFont typeface="Arial"/>
              <a:buChar char="•"/>
            </a:pPr>
            <a:r>
              <a:rPr lang="en-US" sz="2400">
                <a:latin typeface="Calibri"/>
                <a:ea typeface="Ebrima"/>
                <a:cs typeface="Ebrima"/>
              </a:rPr>
              <a:t>NANA background</a:t>
            </a:r>
          </a:p>
          <a:p>
            <a:pPr marL="342900" indent="-342900">
              <a:spcAft>
                <a:spcPts val="600"/>
              </a:spcAft>
              <a:buFont typeface="Arial"/>
              <a:buChar char="•"/>
            </a:pPr>
            <a:r>
              <a:rPr lang="en-US" sz="2400">
                <a:latin typeface="Calibri"/>
                <a:ea typeface="Ebrima"/>
                <a:cs typeface="Ebrima"/>
              </a:rPr>
              <a:t>Centering priorities of people with lived expertise</a:t>
            </a:r>
          </a:p>
          <a:p>
            <a:pPr marL="342900" indent="-342900">
              <a:spcAft>
                <a:spcPts val="600"/>
              </a:spcAft>
              <a:buFont typeface="Arial"/>
              <a:buChar char="•"/>
            </a:pPr>
            <a:r>
              <a:rPr lang="en-US" sz="2400">
                <a:latin typeface="Calibri"/>
                <a:ea typeface="Ebrima"/>
                <a:cs typeface="Ebrima"/>
              </a:rPr>
              <a:t>CSPI &amp; NANA Priorities</a:t>
            </a:r>
            <a:endParaRPr lang="en-US">
              <a:latin typeface="Calibri"/>
              <a:cs typeface="Calibri"/>
            </a:endParaRPr>
          </a:p>
          <a:p>
            <a:pPr marL="342900" indent="-342900">
              <a:spcAft>
                <a:spcPts val="600"/>
              </a:spcAft>
              <a:buFont typeface="Arial"/>
              <a:buChar char="•"/>
            </a:pPr>
            <a:r>
              <a:rPr lang="en-US" sz="2400">
                <a:latin typeface="Calibri"/>
                <a:ea typeface="Ebrima"/>
                <a:cs typeface="Ebrima"/>
              </a:rPr>
              <a:t>Advocacy &amp; Funding Opportunities</a:t>
            </a:r>
          </a:p>
          <a:p>
            <a:pPr marL="342900" indent="-342900">
              <a:spcAft>
                <a:spcPts val="600"/>
              </a:spcAft>
              <a:buFont typeface="Arial"/>
              <a:buChar char="•"/>
            </a:pPr>
            <a:r>
              <a:rPr lang="en-US" sz="2400">
                <a:latin typeface="Calibri"/>
                <a:ea typeface="Ebrima"/>
                <a:cs typeface="Ebrima"/>
              </a:rPr>
              <a:t>Questions </a:t>
            </a:r>
            <a:endParaRPr lang="en-US" sz="2400">
              <a:latin typeface="Calibri"/>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21712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id="{E1792BC4-5780-477F-BF15-99F37DA7ACFC}"/>
              </a:ext>
            </a:extLst>
          </p:cNvPr>
          <p:cNvGrpSpPr>
            <a:grpSpLocks/>
          </p:cNvGrpSpPr>
          <p:nvPr/>
        </p:nvGrpSpPr>
        <p:grpSpPr bwMode="auto">
          <a:xfrm>
            <a:off x="0" y="6629400"/>
            <a:ext cx="9144000" cy="228600"/>
            <a:chOff x="0" y="5396413"/>
            <a:chExt cx="9144000" cy="301451"/>
          </a:xfrm>
        </p:grpSpPr>
        <p:sp>
          <p:nvSpPr>
            <p:cNvPr id="7" name="Rectangle 6">
              <a:extLst>
                <a:ext uri="{FF2B5EF4-FFF2-40B4-BE49-F238E27FC236}">
                  <a16:creationId xmlns:a16="http://schemas.microsoft.com/office/drawing/2014/main" id="{A16D5B0C-35C1-4CAA-91A3-609E394E36F0}"/>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a:extLst>
                <a:ext uri="{FF2B5EF4-FFF2-40B4-BE49-F238E27FC236}">
                  <a16:creationId xmlns:a16="http://schemas.microsoft.com/office/drawing/2014/main" id="{A85C012F-4E24-480F-ADAC-076594D19FC6}"/>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A2B6BD02-E5F1-4382-9ADB-4B957A3DA9CF}"/>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BBF25020-0137-4A21-96B0-88983A905E83}"/>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339" name="Picture 11">
            <a:extLst>
              <a:ext uri="{FF2B5EF4-FFF2-40B4-BE49-F238E27FC236}">
                <a16:creationId xmlns:a16="http://schemas.microsoft.com/office/drawing/2014/main" id="{FBA54AEA-3DBF-4CEF-931F-9046AC6444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2" y="614479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1F05B58-129B-4FCA-A78D-8A3AD6C61A3F}"/>
              </a:ext>
            </a:extLst>
          </p:cNvPr>
          <p:cNvSpPr/>
          <p:nvPr/>
        </p:nvSpPr>
        <p:spPr>
          <a:xfrm>
            <a:off x="0" y="3"/>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a:extLst>
              <a:ext uri="{FF2B5EF4-FFF2-40B4-BE49-F238E27FC236}">
                <a16:creationId xmlns:a16="http://schemas.microsoft.com/office/drawing/2014/main" id="{02DA890C-D9CD-0754-A7EB-BA867528DD37}"/>
              </a:ext>
            </a:extLst>
          </p:cNvPr>
          <p:cNvSpPr>
            <a:spLocks noGrp="1" noChangeArrowheads="1"/>
          </p:cNvSpPr>
          <p:nvPr/>
        </p:nvSpPr>
        <p:spPr bwMode="auto">
          <a:xfrm>
            <a:off x="0" y="338682"/>
            <a:ext cx="8787582" cy="111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a:solidFill>
                  <a:srgbClr val="2F4C6E"/>
                </a:solidFill>
                <a:latin typeface="Arial"/>
                <a:ea typeface="Ebrima"/>
                <a:cs typeface="Times New Roman"/>
              </a:rPr>
              <a:t>Center for Science in the Public Interest (CSPI)​</a:t>
            </a:r>
          </a:p>
        </p:txBody>
      </p:sp>
      <p:sp>
        <p:nvSpPr>
          <p:cNvPr id="5" name="TextBox 4">
            <a:extLst>
              <a:ext uri="{FF2B5EF4-FFF2-40B4-BE49-F238E27FC236}">
                <a16:creationId xmlns:a16="http://schemas.microsoft.com/office/drawing/2014/main" id="{3362B684-BBB6-F866-AC9E-B85B33A75FFF}"/>
              </a:ext>
            </a:extLst>
          </p:cNvPr>
          <p:cNvSpPr txBox="1"/>
          <p:nvPr/>
        </p:nvSpPr>
        <p:spPr>
          <a:xfrm>
            <a:off x="310835" y="2168629"/>
            <a:ext cx="5581082" cy="2308324"/>
          </a:xfrm>
          <a:prstGeom prst="rect">
            <a:avLst/>
          </a:prstGeom>
          <a:noFill/>
        </p:spPr>
        <p:txBody>
          <a:bodyPr wrap="square" lIns="91440" tIns="45720" rIns="91440" bIns="45720" anchor="t">
            <a:spAutoFit/>
          </a:bodyPr>
          <a:lstStyle/>
          <a:p>
            <a:pPr marL="285750" indent="-285750" algn="l" rtl="0" fontAlgn="base">
              <a:buFont typeface="Arial" panose="020B0604020202020204" pitchFamily="34" charset="0"/>
              <a:buChar char="•"/>
            </a:pPr>
            <a:r>
              <a:rPr lang="en-US" b="0" i="0" u="none" strike="noStrike">
                <a:solidFill>
                  <a:srgbClr val="000000"/>
                </a:solidFill>
                <a:effectLst/>
                <a:latin typeface="Calibri"/>
                <a:ea typeface="Ebrima"/>
                <a:cs typeface="Ebrima"/>
              </a:rPr>
              <a:t>Founded in 1971, based in Washington D.C.</a:t>
            </a:r>
            <a:r>
              <a:rPr lang="en-US" b="0" i="0">
                <a:solidFill>
                  <a:srgbClr val="000000"/>
                </a:solidFill>
                <a:effectLst/>
                <a:latin typeface="Calibri"/>
                <a:ea typeface="Ebrima"/>
                <a:cs typeface="Ebrima"/>
              </a:rPr>
              <a:t>​</a:t>
            </a:r>
          </a:p>
          <a:p>
            <a:pPr marL="285750" indent="-285750" algn="l" rtl="0" fontAlgn="base">
              <a:buFont typeface="Arial" panose="020B0604020202020204" pitchFamily="34" charset="0"/>
              <a:buChar char="•"/>
            </a:pPr>
            <a:endParaRPr lang="en-US" b="0" i="0">
              <a:solidFill>
                <a:srgbClr val="000000"/>
              </a:solidFill>
              <a:effectLst/>
              <a:latin typeface="Calibri"/>
              <a:ea typeface="Ebrima" panose="02000000000000000000" pitchFamily="2" charset="0"/>
              <a:cs typeface="Ebrima" panose="02000000000000000000" pitchFamily="2" charset="0"/>
            </a:endParaRPr>
          </a:p>
          <a:p>
            <a:pPr marL="285750" indent="-285750" algn="l" rtl="0" fontAlgn="base">
              <a:buFont typeface="Arial" panose="020B0604020202020204" pitchFamily="34" charset="0"/>
              <a:buChar char="•"/>
            </a:pPr>
            <a:r>
              <a:rPr lang="en-US" b="0" i="0" u="none" strike="noStrike">
                <a:solidFill>
                  <a:srgbClr val="000000"/>
                </a:solidFill>
                <a:effectLst/>
                <a:latin typeface="Calibri"/>
                <a:ea typeface="Ebrima"/>
                <a:cs typeface="Ebrima"/>
              </a:rPr>
              <a:t>Non-profit mission: science-based advocacy and consumer education</a:t>
            </a:r>
            <a:r>
              <a:rPr lang="en-US" b="0" i="0">
                <a:solidFill>
                  <a:srgbClr val="000000"/>
                </a:solidFill>
                <a:effectLst/>
                <a:latin typeface="Calibri"/>
                <a:ea typeface="Ebrima"/>
                <a:cs typeface="Ebrima"/>
              </a:rPr>
              <a:t>​</a:t>
            </a:r>
            <a:br>
              <a:rPr lang="en-US" b="0" i="0">
                <a:effectLst/>
                <a:latin typeface="Calibri"/>
                <a:ea typeface="Ebrima" panose="02000000000000000000" pitchFamily="2" charset="0"/>
                <a:cs typeface="Ebrima" panose="02000000000000000000" pitchFamily="2" charset="0"/>
              </a:rPr>
            </a:br>
            <a:r>
              <a:rPr lang="en-US" b="0" i="0">
                <a:solidFill>
                  <a:srgbClr val="000000"/>
                </a:solidFill>
                <a:effectLst/>
                <a:latin typeface="Calibri"/>
                <a:ea typeface="Ebrima"/>
                <a:cs typeface="Ebrima"/>
              </a:rPr>
              <a:t>​</a:t>
            </a:r>
          </a:p>
          <a:p>
            <a:pPr marL="285750" indent="-285750" algn="l" rtl="0" fontAlgn="base">
              <a:buFont typeface="Arial" panose="020B0604020202020204" pitchFamily="34" charset="0"/>
              <a:buChar char="•"/>
            </a:pPr>
            <a:r>
              <a:rPr lang="en-US" b="0" i="0" u="none" strike="noStrike">
                <a:solidFill>
                  <a:srgbClr val="000000"/>
                </a:solidFill>
                <a:effectLst/>
                <a:latin typeface="Calibri"/>
                <a:ea typeface="Ebrima"/>
                <a:cs typeface="Ebrima"/>
              </a:rPr>
              <a:t>Independent consumer voice: no corporate donations or government grants</a:t>
            </a:r>
            <a:endParaRPr lang="en-US" b="0" i="0">
              <a:solidFill>
                <a:srgbClr val="000000"/>
              </a:solidFill>
              <a:effectLst/>
              <a:latin typeface="Calibri"/>
              <a:ea typeface="Ebrima"/>
              <a:cs typeface="Ebrima"/>
            </a:endParaRPr>
          </a:p>
          <a:p>
            <a:endParaRPr lang="en-US">
              <a:solidFill>
                <a:srgbClr val="000000"/>
              </a:solidFill>
              <a:latin typeface="Calibri"/>
              <a:ea typeface="Ebrima" panose="02000000000000000000" pitchFamily="2" charset="0"/>
              <a:cs typeface="Ebrima" panose="02000000000000000000" pitchFamily="2" charset="0"/>
            </a:endParaRPr>
          </a:p>
        </p:txBody>
      </p:sp>
      <p:sp>
        <p:nvSpPr>
          <p:cNvPr id="3" name="Title 1">
            <a:extLst>
              <a:ext uri="{FF2B5EF4-FFF2-40B4-BE49-F238E27FC236}">
                <a16:creationId xmlns:a16="http://schemas.microsoft.com/office/drawing/2014/main" id="{3E29DAAF-F00E-4588-C973-E0DD60F3D8A9}"/>
              </a:ext>
            </a:extLst>
          </p:cNvPr>
          <p:cNvSpPr txBox="1">
            <a:spLocks/>
          </p:cNvSpPr>
          <p:nvPr/>
        </p:nvSpPr>
        <p:spPr bwMode="auto">
          <a:xfrm>
            <a:off x="2611998" y="1423586"/>
            <a:ext cx="3836067" cy="36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fontScale="7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i="1">
                <a:latin typeface="Arial"/>
                <a:cs typeface="Times New Roman"/>
              </a:rPr>
              <a:t>Your Food &amp; Health Watchdog</a:t>
            </a:r>
          </a:p>
        </p:txBody>
      </p:sp>
      <p:pic>
        <p:nvPicPr>
          <p:cNvPr id="2054" name="Picture 6">
            <a:extLst>
              <a:ext uri="{FF2B5EF4-FFF2-40B4-BE49-F238E27FC236}">
                <a16:creationId xmlns:a16="http://schemas.microsoft.com/office/drawing/2014/main" id="{5ADD106B-250F-A744-A8B8-515E77A5AE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0469" y="4231285"/>
            <a:ext cx="1962150" cy="1685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a:extLst>
              <a:ext uri="{FF2B5EF4-FFF2-40B4-BE49-F238E27FC236}">
                <a16:creationId xmlns:a16="http://schemas.microsoft.com/office/drawing/2014/main" id="{29A0A129-799E-1804-BD82-7F898337BCD8}"/>
              </a:ext>
            </a:extLst>
          </p:cNvPr>
          <p:cNvSpPr txBox="1"/>
          <p:nvPr/>
        </p:nvSpPr>
        <p:spPr>
          <a:xfrm>
            <a:off x="5767049" y="5917210"/>
            <a:ext cx="296444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solidFill>
                  <a:srgbClr val="002060"/>
                </a:solidFill>
              </a:rPr>
              <a:t>Menu Labeling </a:t>
            </a:r>
            <a:br>
              <a:rPr lang="en-US" sz="1600">
                <a:solidFill>
                  <a:srgbClr val="002060"/>
                </a:solidFill>
              </a:rPr>
            </a:br>
            <a:r>
              <a:rPr lang="en-US" sz="1600">
                <a:solidFill>
                  <a:srgbClr val="002060"/>
                </a:solidFill>
              </a:rPr>
              <a:t>(part of Affordable Care Act)</a:t>
            </a:r>
          </a:p>
        </p:txBody>
      </p:sp>
      <p:pic>
        <p:nvPicPr>
          <p:cNvPr id="12" name="Picture 11">
            <a:extLst>
              <a:ext uri="{FF2B5EF4-FFF2-40B4-BE49-F238E27FC236}">
                <a16:creationId xmlns:a16="http://schemas.microsoft.com/office/drawing/2014/main" id="{67EEB63F-CA98-1CA5-DC9A-F0B80490F4EC}"/>
              </a:ext>
            </a:extLst>
          </p:cNvPr>
          <p:cNvPicPr>
            <a:picLocks noChangeAspect="1"/>
          </p:cNvPicPr>
          <p:nvPr/>
        </p:nvPicPr>
        <p:blipFill rotWithShape="1">
          <a:blip r:embed="rId5"/>
          <a:srcRect l="3306" t="3372" r="3483" b="21432"/>
          <a:stretch/>
        </p:blipFill>
        <p:spPr>
          <a:xfrm>
            <a:off x="6402833" y="1851971"/>
            <a:ext cx="1692872" cy="2163139"/>
          </a:xfrm>
          <a:prstGeom prst="rect">
            <a:avLst/>
          </a:prstGeom>
          <a:effectLst>
            <a:outerShdw blurRad="63500" sx="102000" sy="102000" algn="ctr" rotWithShape="0">
              <a:prstClr val="black">
                <a:alpha val="40000"/>
              </a:prstClr>
            </a:outerShdw>
          </a:effectLst>
        </p:spPr>
      </p:pic>
      <p:sp>
        <p:nvSpPr>
          <p:cNvPr id="13" name="TextBox 12">
            <a:extLst>
              <a:ext uri="{FF2B5EF4-FFF2-40B4-BE49-F238E27FC236}">
                <a16:creationId xmlns:a16="http://schemas.microsoft.com/office/drawing/2014/main" id="{E4D5F702-9B5E-F614-41E6-A9CD181704A8}"/>
              </a:ext>
            </a:extLst>
          </p:cNvPr>
          <p:cNvSpPr txBox="1"/>
          <p:nvPr/>
        </p:nvSpPr>
        <p:spPr>
          <a:xfrm>
            <a:off x="1635796" y="6209597"/>
            <a:ext cx="1818447" cy="369332"/>
          </a:xfrm>
          <a:prstGeom prst="rect">
            <a:avLst/>
          </a:prstGeom>
          <a:noFill/>
        </p:spPr>
        <p:txBody>
          <a:bodyPr wrap="none" lIns="91440" tIns="45720" rIns="91440" bIns="45720" rtlCol="0" anchor="t">
            <a:spAutoFit/>
          </a:bodyPr>
          <a:lstStyle/>
          <a:p>
            <a:r>
              <a:rPr lang="en-US">
                <a:hlinkClick r:id="rId6"/>
              </a:rPr>
              <a:t>www.cspinet.org</a:t>
            </a:r>
            <a:r>
              <a:rPr lang="en-US"/>
              <a:t> </a:t>
            </a:r>
          </a:p>
        </p:txBody>
      </p:sp>
      <p:pic>
        <p:nvPicPr>
          <p:cNvPr id="16" name="Picture 15">
            <a:extLst>
              <a:ext uri="{FF2B5EF4-FFF2-40B4-BE49-F238E27FC236}">
                <a16:creationId xmlns:a16="http://schemas.microsoft.com/office/drawing/2014/main" id="{42E35CB9-8B2B-6F58-3AC4-D9AD1224AFB3}"/>
              </a:ext>
            </a:extLst>
          </p:cNvPr>
          <p:cNvPicPr>
            <a:picLocks noChangeAspect="1"/>
          </p:cNvPicPr>
          <p:nvPr/>
        </p:nvPicPr>
        <p:blipFill>
          <a:blip r:embed="rId7"/>
          <a:stretch>
            <a:fillRect/>
          </a:stretch>
        </p:blipFill>
        <p:spPr>
          <a:xfrm>
            <a:off x="326574" y="4655762"/>
            <a:ext cx="5472160" cy="1060323"/>
          </a:xfrm>
          <a:prstGeom prst="rect">
            <a:avLst/>
          </a:prstGeom>
        </p:spPr>
      </p:pic>
    </p:spTree>
    <p:extLst>
      <p:ext uri="{BB962C8B-B14F-4D97-AF65-F5344CB8AC3E}">
        <p14:creationId xmlns:p14="http://schemas.microsoft.com/office/powerpoint/2010/main" val="22716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id="{E1792BC4-5780-477F-BF15-99F37DA7ACFC}"/>
              </a:ext>
            </a:extLst>
          </p:cNvPr>
          <p:cNvGrpSpPr>
            <a:grpSpLocks/>
          </p:cNvGrpSpPr>
          <p:nvPr/>
        </p:nvGrpSpPr>
        <p:grpSpPr bwMode="auto">
          <a:xfrm>
            <a:off x="0" y="6629400"/>
            <a:ext cx="9144000" cy="228600"/>
            <a:chOff x="0" y="5396413"/>
            <a:chExt cx="9144000" cy="301451"/>
          </a:xfrm>
        </p:grpSpPr>
        <p:sp>
          <p:nvSpPr>
            <p:cNvPr id="7" name="Rectangle 6">
              <a:extLst>
                <a:ext uri="{FF2B5EF4-FFF2-40B4-BE49-F238E27FC236}">
                  <a16:creationId xmlns:a16="http://schemas.microsoft.com/office/drawing/2014/main" id="{A16D5B0C-35C1-4CAA-91A3-609E394E36F0}"/>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a:extLst>
                <a:ext uri="{FF2B5EF4-FFF2-40B4-BE49-F238E27FC236}">
                  <a16:creationId xmlns:a16="http://schemas.microsoft.com/office/drawing/2014/main" id="{A85C012F-4E24-480F-ADAC-076594D19FC6}"/>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A2B6BD02-E5F1-4382-9ADB-4B957A3DA9CF}"/>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BBF25020-0137-4A21-96B0-88983A905E83}"/>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339" name="Picture 11">
            <a:extLst>
              <a:ext uri="{FF2B5EF4-FFF2-40B4-BE49-F238E27FC236}">
                <a16:creationId xmlns:a16="http://schemas.microsoft.com/office/drawing/2014/main" id="{FBA54AEA-3DBF-4CEF-931F-9046AC6444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2" y="614479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1F05B58-129B-4FCA-A78D-8A3AD6C61A3F}"/>
              </a:ext>
            </a:extLst>
          </p:cNvPr>
          <p:cNvSpPr/>
          <p:nvPr/>
        </p:nvSpPr>
        <p:spPr>
          <a:xfrm>
            <a:off x="0" y="3"/>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a:extLst>
              <a:ext uri="{FF2B5EF4-FFF2-40B4-BE49-F238E27FC236}">
                <a16:creationId xmlns:a16="http://schemas.microsoft.com/office/drawing/2014/main" id="{02DA890C-D9CD-0754-A7EB-BA867528DD37}"/>
              </a:ext>
            </a:extLst>
          </p:cNvPr>
          <p:cNvSpPr>
            <a:spLocks noGrp="1" noChangeArrowheads="1"/>
          </p:cNvSpPr>
          <p:nvPr/>
        </p:nvSpPr>
        <p:spPr bwMode="auto">
          <a:xfrm>
            <a:off x="0" y="338682"/>
            <a:ext cx="8787582" cy="111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600">
                <a:solidFill>
                  <a:srgbClr val="2F4C6E"/>
                </a:solidFill>
                <a:latin typeface="Arial"/>
                <a:ea typeface="Ebrima"/>
                <a:cs typeface="Times New Roman"/>
              </a:rPr>
              <a:t>National Alliance for Nutrition and Activity (NANA)​</a:t>
            </a:r>
            <a:endParaRPr lang="en-US">
              <a:latin typeface="Arial"/>
              <a:cs typeface="Arial"/>
            </a:endParaRPr>
          </a:p>
        </p:txBody>
      </p:sp>
      <p:sp>
        <p:nvSpPr>
          <p:cNvPr id="5" name="TextBox 4">
            <a:extLst>
              <a:ext uri="{FF2B5EF4-FFF2-40B4-BE49-F238E27FC236}">
                <a16:creationId xmlns:a16="http://schemas.microsoft.com/office/drawing/2014/main" id="{3362B684-BBB6-F866-AC9E-B85B33A75FFF}"/>
              </a:ext>
            </a:extLst>
          </p:cNvPr>
          <p:cNvSpPr txBox="1"/>
          <p:nvPr/>
        </p:nvSpPr>
        <p:spPr>
          <a:xfrm>
            <a:off x="300052" y="1769657"/>
            <a:ext cx="4270223" cy="3139321"/>
          </a:xfrm>
          <a:prstGeom prst="rect">
            <a:avLst/>
          </a:prstGeom>
          <a:noFill/>
        </p:spPr>
        <p:txBody>
          <a:bodyPr wrap="square" lIns="91440" tIns="45720" rIns="91440" bIns="45720" anchor="t">
            <a:spAutoFit/>
          </a:bodyPr>
          <a:lstStyle/>
          <a:p>
            <a:pPr marL="285750" indent="-285750" fontAlgn="base">
              <a:buFont typeface="Arial" panose="020B0604020202020204" pitchFamily="34" charset="0"/>
              <a:buChar char="•"/>
            </a:pPr>
            <a:r>
              <a:rPr lang="en-US">
                <a:solidFill>
                  <a:srgbClr val="000000"/>
                </a:solidFill>
                <a:latin typeface="Calibri"/>
                <a:ea typeface="Ebrima"/>
                <a:cs typeface="Ebrima"/>
              </a:rPr>
              <a:t>Nation's largest nutrition advocacy coalition</a:t>
            </a:r>
          </a:p>
          <a:p>
            <a:endParaRPr lang="en-US">
              <a:solidFill>
                <a:srgbClr val="000000"/>
              </a:solidFill>
              <a:latin typeface="Calibri"/>
              <a:ea typeface="Ebrima"/>
              <a:cs typeface="Ebrima"/>
            </a:endParaRPr>
          </a:p>
          <a:p>
            <a:pPr marL="285750" indent="-285750">
              <a:buFont typeface="Arial" panose="020B0604020202020204" pitchFamily="34" charset="0"/>
              <a:buChar char="•"/>
            </a:pPr>
            <a:r>
              <a:rPr lang="en-US">
                <a:solidFill>
                  <a:srgbClr val="000000"/>
                </a:solidFill>
                <a:latin typeface="Calibri"/>
                <a:ea typeface="Ebrima"/>
                <a:cs typeface="Ebrima"/>
              </a:rPr>
              <a:t>More than </a:t>
            </a:r>
            <a:r>
              <a:rPr lang="en-US" b="1">
                <a:solidFill>
                  <a:srgbClr val="000000"/>
                </a:solidFill>
                <a:latin typeface="Calibri"/>
                <a:ea typeface="Ebrima"/>
                <a:cs typeface="Ebrima"/>
              </a:rPr>
              <a:t>500 national, state, and local organizations</a:t>
            </a:r>
            <a:endParaRPr lang="en-US" b="1">
              <a:solidFill>
                <a:srgbClr val="000000"/>
              </a:solidFill>
              <a:latin typeface="Calibri"/>
              <a:ea typeface="Ebrima" panose="02000000000000000000" pitchFamily="2" charset="0"/>
              <a:cs typeface="Ebrima" panose="02000000000000000000" pitchFamily="2" charset="0"/>
            </a:endParaRPr>
          </a:p>
          <a:p>
            <a:pPr marL="285750" indent="-285750">
              <a:buFont typeface="Arial" panose="020B0604020202020204" pitchFamily="34" charset="0"/>
              <a:buChar char="•"/>
            </a:pPr>
            <a:endParaRPr lang="en-US">
              <a:solidFill>
                <a:srgbClr val="000000"/>
              </a:solidFill>
              <a:latin typeface="Calibri"/>
              <a:ea typeface="Ebrima"/>
              <a:cs typeface="Ebrima"/>
            </a:endParaRPr>
          </a:p>
          <a:p>
            <a:pPr marL="285750" indent="-285750">
              <a:buFont typeface="Arial" panose="020B0604020202020204" pitchFamily="34" charset="0"/>
              <a:buChar char="•"/>
            </a:pPr>
            <a:r>
              <a:rPr lang="en-US">
                <a:solidFill>
                  <a:srgbClr val="000000"/>
                </a:solidFill>
                <a:latin typeface="Calibri"/>
                <a:ea typeface="Ebrima"/>
                <a:cs typeface="Ebrima"/>
              </a:rPr>
              <a:t>Examples of impact:</a:t>
            </a:r>
            <a:endParaRPr lang="en-US">
              <a:solidFill>
                <a:srgbClr val="000000"/>
              </a:solidFill>
              <a:latin typeface="Calibri"/>
              <a:ea typeface="Ebrima" panose="02000000000000000000" pitchFamily="2" charset="0"/>
              <a:cs typeface="Ebrima" panose="02000000000000000000" pitchFamily="2" charset="0"/>
            </a:endParaRPr>
          </a:p>
          <a:p>
            <a:pPr marL="742950" lvl="1" indent="-285750">
              <a:buFont typeface="Arial" panose="020B0604020202020204" pitchFamily="34" charset="0"/>
              <a:buChar char="•"/>
            </a:pPr>
            <a:r>
              <a:rPr lang="en-US">
                <a:solidFill>
                  <a:srgbClr val="000000"/>
                </a:solidFill>
                <a:latin typeface="Calibri"/>
                <a:ea typeface="Ebrima"/>
                <a:cs typeface="Ebrima"/>
              </a:rPr>
              <a:t>Passage of HHFKA</a:t>
            </a:r>
            <a:endParaRPr lang="en-US">
              <a:solidFill>
                <a:srgbClr val="000000"/>
              </a:solidFill>
              <a:latin typeface="Calibri"/>
              <a:ea typeface="Ebrima" panose="02000000000000000000" pitchFamily="2" charset="0"/>
              <a:cs typeface="Ebrima" panose="02000000000000000000" pitchFamily="2" charset="0"/>
            </a:endParaRPr>
          </a:p>
          <a:p>
            <a:pPr marL="742950" lvl="1" indent="-285750">
              <a:buFont typeface="Arial" panose="020B0604020202020204" pitchFamily="34" charset="0"/>
              <a:buChar char="•"/>
            </a:pPr>
            <a:r>
              <a:rPr lang="en-US">
                <a:solidFill>
                  <a:srgbClr val="000000"/>
                </a:solidFill>
                <a:latin typeface="Calibri"/>
                <a:ea typeface="Ebrima"/>
                <a:cs typeface="Ebrima"/>
              </a:rPr>
              <a:t>Increased funding for DNPAO</a:t>
            </a:r>
            <a:endParaRPr lang="en-US">
              <a:solidFill>
                <a:srgbClr val="000000"/>
              </a:solidFill>
              <a:latin typeface="Calibri"/>
              <a:ea typeface="Ebrima" panose="02000000000000000000" pitchFamily="2" charset="0"/>
              <a:cs typeface="Ebrima" panose="02000000000000000000" pitchFamily="2" charset="0"/>
            </a:endParaRPr>
          </a:p>
          <a:p>
            <a:pPr marL="285750" indent="-285750">
              <a:buFont typeface="Arial" panose="020B0604020202020204" pitchFamily="34" charset="0"/>
              <a:buChar char="•"/>
            </a:pPr>
            <a:endParaRPr lang="en-US">
              <a:solidFill>
                <a:srgbClr val="000000"/>
              </a:solidFill>
              <a:latin typeface="Calibri"/>
              <a:ea typeface="Ebrima" panose="02000000000000000000" pitchFamily="2" charset="0"/>
              <a:cs typeface="Ebrima" panose="02000000000000000000" pitchFamily="2" charset="0"/>
            </a:endParaRPr>
          </a:p>
          <a:p>
            <a:endParaRPr lang="en-US">
              <a:solidFill>
                <a:srgbClr val="000000"/>
              </a:solidFill>
              <a:latin typeface="Calibri"/>
              <a:ea typeface="Ebrima" panose="02000000000000000000" pitchFamily="2" charset="0"/>
              <a:cs typeface="Ebrima" panose="02000000000000000000" pitchFamily="2" charset="0"/>
            </a:endParaRPr>
          </a:p>
        </p:txBody>
      </p:sp>
      <p:pic>
        <p:nvPicPr>
          <p:cNvPr id="4" name="Picture 10" descr="Logo, company name&#10;&#10;Description automatically generated">
            <a:extLst>
              <a:ext uri="{FF2B5EF4-FFF2-40B4-BE49-F238E27FC236}">
                <a16:creationId xmlns:a16="http://schemas.microsoft.com/office/drawing/2014/main" id="{1F9E30DE-33FC-0472-FAD1-D673C354B56B}"/>
              </a:ext>
            </a:extLst>
          </p:cNvPr>
          <p:cNvPicPr>
            <a:picLocks noChangeAspect="1"/>
          </p:cNvPicPr>
          <p:nvPr/>
        </p:nvPicPr>
        <p:blipFill>
          <a:blip r:embed="rId5"/>
          <a:stretch>
            <a:fillRect/>
          </a:stretch>
        </p:blipFill>
        <p:spPr>
          <a:xfrm>
            <a:off x="917458" y="4909954"/>
            <a:ext cx="2743200" cy="942614"/>
          </a:xfrm>
          <a:prstGeom prst="rect">
            <a:avLst/>
          </a:prstGeom>
        </p:spPr>
      </p:pic>
      <p:sp>
        <p:nvSpPr>
          <p:cNvPr id="3" name="TextBox 2">
            <a:extLst>
              <a:ext uri="{FF2B5EF4-FFF2-40B4-BE49-F238E27FC236}">
                <a16:creationId xmlns:a16="http://schemas.microsoft.com/office/drawing/2014/main" id="{867AAAE6-211F-3630-6D33-339EB25F6A6C}"/>
              </a:ext>
            </a:extLst>
          </p:cNvPr>
          <p:cNvSpPr txBox="1"/>
          <p:nvPr/>
        </p:nvSpPr>
        <p:spPr>
          <a:xfrm>
            <a:off x="4879595" y="1880742"/>
            <a:ext cx="4059218" cy="3385542"/>
          </a:xfrm>
          <a:prstGeom prst="rect">
            <a:avLst/>
          </a:prstGeom>
          <a:noFill/>
          <a:ln w="28575">
            <a:solidFill>
              <a:srgbClr val="2F4C6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Calibri"/>
                <a:cs typeface="Arial"/>
              </a:rPr>
              <a:t>13-member Steering Committee</a:t>
            </a:r>
            <a:r>
              <a:rPr lang="en-US" sz="1600">
                <a:latin typeface="Calibri"/>
                <a:cs typeface="Arial"/>
              </a:rPr>
              <a:t>:​</a:t>
            </a:r>
            <a:endParaRPr lang="en-US" sz="1600">
              <a:latin typeface="Calibri"/>
            </a:endParaRPr>
          </a:p>
          <a:p>
            <a:endParaRPr lang="en-US" sz="1600">
              <a:latin typeface="Calibri"/>
              <a:cs typeface="Arial"/>
            </a:endParaRPr>
          </a:p>
          <a:p>
            <a:pPr marL="285750" indent="-285750">
              <a:buFont typeface="Arial"/>
              <a:buChar char="•"/>
            </a:pPr>
            <a:r>
              <a:rPr lang="en-US" sz="1400">
                <a:latin typeface="Calibri"/>
                <a:cs typeface="Arial"/>
              </a:rPr>
              <a:t>1,000 Days</a:t>
            </a:r>
            <a:endParaRPr lang="en-US" sz="1400">
              <a:latin typeface="Calibri"/>
              <a:ea typeface="Ebrima"/>
              <a:cs typeface="Arial"/>
            </a:endParaRPr>
          </a:p>
          <a:p>
            <a:pPr marL="285750" indent="-285750">
              <a:buFont typeface="Arial"/>
              <a:buChar char="•"/>
            </a:pPr>
            <a:r>
              <a:rPr lang="en-US" sz="1400">
                <a:latin typeface="Calibri"/>
                <a:cs typeface="Arial"/>
              </a:rPr>
              <a:t>Academy of Nutrition and Dietetics​</a:t>
            </a:r>
            <a:endParaRPr lang="en-US" sz="1400">
              <a:latin typeface="Calibri"/>
              <a:ea typeface="Ebrima"/>
              <a:cs typeface="Arial"/>
            </a:endParaRPr>
          </a:p>
          <a:p>
            <a:pPr marL="285750" indent="-285750">
              <a:buFont typeface="Arial"/>
              <a:buChar char="•"/>
            </a:pPr>
            <a:r>
              <a:rPr lang="en-US" sz="1400">
                <a:latin typeface="Calibri"/>
                <a:cs typeface="Arial"/>
              </a:rPr>
              <a:t>American Academy of Pediatrics​</a:t>
            </a:r>
            <a:endParaRPr lang="en-US" sz="1400">
              <a:latin typeface="Calibri"/>
              <a:ea typeface="Ebrima"/>
              <a:cs typeface="Arial"/>
            </a:endParaRPr>
          </a:p>
          <a:p>
            <a:pPr marL="285750" indent="-285750">
              <a:buFont typeface="Arial"/>
              <a:buChar char="•"/>
            </a:pPr>
            <a:r>
              <a:rPr lang="en-US" sz="1400">
                <a:latin typeface="Calibri"/>
                <a:cs typeface="Arial"/>
              </a:rPr>
              <a:t>American Cancer Society Cancer Action Network​</a:t>
            </a:r>
            <a:endParaRPr lang="en-US" sz="1400">
              <a:latin typeface="Calibri"/>
              <a:ea typeface="Ebrima"/>
              <a:cs typeface="Arial"/>
            </a:endParaRPr>
          </a:p>
          <a:p>
            <a:pPr marL="285750" indent="-285750">
              <a:buFont typeface="Arial"/>
              <a:buChar char="•"/>
            </a:pPr>
            <a:r>
              <a:rPr lang="en-US" sz="1400">
                <a:latin typeface="Calibri"/>
                <a:cs typeface="Arial"/>
              </a:rPr>
              <a:t>American Heart Association​</a:t>
            </a:r>
            <a:endParaRPr lang="en-US" sz="1400">
              <a:latin typeface="Calibri"/>
              <a:ea typeface="Ebrima"/>
              <a:cs typeface="Arial"/>
            </a:endParaRPr>
          </a:p>
          <a:p>
            <a:pPr marL="285750" indent="-285750">
              <a:buFont typeface="Arial"/>
              <a:buChar char="•"/>
            </a:pPr>
            <a:r>
              <a:rPr lang="en-US" sz="1400">
                <a:latin typeface="Calibri"/>
                <a:cs typeface="Arial"/>
              </a:rPr>
              <a:t>American Public Health Association​</a:t>
            </a:r>
            <a:endParaRPr lang="en-US" sz="1400">
              <a:latin typeface="Calibri"/>
              <a:ea typeface="Ebrima"/>
              <a:cs typeface="Arial"/>
            </a:endParaRPr>
          </a:p>
          <a:p>
            <a:pPr marL="285750" indent="-285750">
              <a:buFont typeface="Arial"/>
              <a:buChar char="•"/>
            </a:pPr>
            <a:r>
              <a:rPr lang="en-US" sz="1400">
                <a:latin typeface="Calibri"/>
                <a:cs typeface="Arial"/>
              </a:rPr>
              <a:t>Association of State Public Health Nutritionists​</a:t>
            </a:r>
            <a:endParaRPr lang="en-US" sz="1400">
              <a:latin typeface="Calibri"/>
              <a:ea typeface="Ebrima"/>
              <a:cs typeface="Arial"/>
            </a:endParaRPr>
          </a:p>
          <a:p>
            <a:pPr marL="285750" indent="-285750">
              <a:buFont typeface="Arial"/>
              <a:buChar char="•"/>
            </a:pPr>
            <a:r>
              <a:rPr lang="en-US" sz="1400">
                <a:latin typeface="Calibri"/>
                <a:cs typeface="Arial"/>
              </a:rPr>
              <a:t>Center for Science in the Public Interest​</a:t>
            </a:r>
            <a:endParaRPr lang="en-US" sz="1400">
              <a:latin typeface="Calibri"/>
              <a:ea typeface="Ebrima"/>
              <a:cs typeface="Arial"/>
            </a:endParaRPr>
          </a:p>
          <a:p>
            <a:pPr marL="285750" indent="-285750">
              <a:buFont typeface="Arial"/>
              <a:buChar char="•"/>
            </a:pPr>
            <a:r>
              <a:rPr lang="en-US" sz="1400">
                <a:latin typeface="Calibri"/>
                <a:cs typeface="Arial"/>
              </a:rPr>
              <a:t>National Association of Chronic Disease Directors​</a:t>
            </a:r>
            <a:endParaRPr lang="en-US" sz="1400">
              <a:latin typeface="Calibri"/>
              <a:ea typeface="Ebrima"/>
              <a:cs typeface="Arial"/>
            </a:endParaRPr>
          </a:p>
          <a:p>
            <a:pPr marL="285750" indent="-285750">
              <a:buFont typeface="Arial"/>
              <a:buChar char="•"/>
            </a:pPr>
            <a:r>
              <a:rPr lang="en-US" sz="1400">
                <a:latin typeface="Calibri"/>
                <a:cs typeface="Arial"/>
              </a:rPr>
              <a:t>National WIC Association​</a:t>
            </a:r>
            <a:endParaRPr lang="en-US" sz="1400">
              <a:latin typeface="Calibri"/>
              <a:ea typeface="Ebrima"/>
              <a:cs typeface="Arial"/>
            </a:endParaRPr>
          </a:p>
          <a:p>
            <a:pPr marL="285750" indent="-285750">
              <a:buFont typeface="Arial"/>
              <a:buChar char="•"/>
            </a:pPr>
            <a:r>
              <a:rPr lang="en-US" sz="1400">
                <a:latin typeface="Calibri"/>
                <a:cs typeface="Arial"/>
              </a:rPr>
              <a:t>Nemours Children’s Health​</a:t>
            </a:r>
            <a:endParaRPr lang="en-US" sz="1400">
              <a:latin typeface="Calibri"/>
              <a:ea typeface="Ebrima"/>
              <a:cs typeface="Arial"/>
            </a:endParaRPr>
          </a:p>
          <a:p>
            <a:pPr marL="285750" indent="-285750">
              <a:buFont typeface="Arial"/>
              <a:buChar char="•"/>
            </a:pPr>
            <a:r>
              <a:rPr lang="en-US" sz="1400">
                <a:latin typeface="Calibri"/>
                <a:cs typeface="Arial"/>
              </a:rPr>
              <a:t>International Fresh Produce Association​</a:t>
            </a:r>
          </a:p>
          <a:p>
            <a:pPr marL="285750" indent="-285750">
              <a:buFont typeface="Arial"/>
              <a:buChar char="•"/>
            </a:pPr>
            <a:r>
              <a:rPr lang="en-US" sz="1400" err="1">
                <a:latin typeface="Calibri"/>
                <a:ea typeface="Ebrima"/>
                <a:cs typeface="Arial"/>
              </a:rPr>
              <a:t>UnidosUS</a:t>
            </a:r>
            <a:endParaRPr lang="en-US" sz="1400">
              <a:latin typeface="Calibri"/>
              <a:ea typeface="Ebrima"/>
              <a:cs typeface="Arial"/>
            </a:endParaRPr>
          </a:p>
        </p:txBody>
      </p:sp>
      <p:sp>
        <p:nvSpPr>
          <p:cNvPr id="6" name="TextBox 5">
            <a:extLst>
              <a:ext uri="{FF2B5EF4-FFF2-40B4-BE49-F238E27FC236}">
                <a16:creationId xmlns:a16="http://schemas.microsoft.com/office/drawing/2014/main" id="{557200E1-DEC6-12B1-C7FF-D4D0C5554A3B}"/>
              </a:ext>
            </a:extLst>
          </p:cNvPr>
          <p:cNvSpPr txBox="1"/>
          <p:nvPr/>
        </p:nvSpPr>
        <p:spPr>
          <a:xfrm>
            <a:off x="1785937" y="6107906"/>
            <a:ext cx="30479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hlinkClick r:id="rId6"/>
              </a:rPr>
              <a:t>www.nanacoalition.org</a:t>
            </a:r>
            <a:r>
              <a:rPr lang="en-US">
                <a:cs typeface="Calibri"/>
              </a:rPr>
              <a:t> </a:t>
            </a:r>
            <a:endParaRPr lang="en-US"/>
          </a:p>
        </p:txBody>
      </p:sp>
    </p:spTree>
    <p:extLst>
      <p:ext uri="{BB962C8B-B14F-4D97-AF65-F5344CB8AC3E}">
        <p14:creationId xmlns:p14="http://schemas.microsoft.com/office/powerpoint/2010/main" val="3771808403"/>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id="{E1792BC4-5780-477F-BF15-99F37DA7ACFC}"/>
              </a:ext>
            </a:extLst>
          </p:cNvPr>
          <p:cNvGrpSpPr>
            <a:grpSpLocks/>
          </p:cNvGrpSpPr>
          <p:nvPr/>
        </p:nvGrpSpPr>
        <p:grpSpPr bwMode="auto">
          <a:xfrm>
            <a:off x="0" y="6629400"/>
            <a:ext cx="9144000" cy="228600"/>
            <a:chOff x="0" y="5396413"/>
            <a:chExt cx="9144000" cy="301451"/>
          </a:xfrm>
        </p:grpSpPr>
        <p:sp>
          <p:nvSpPr>
            <p:cNvPr id="7" name="Rectangle 6">
              <a:extLst>
                <a:ext uri="{FF2B5EF4-FFF2-40B4-BE49-F238E27FC236}">
                  <a16:creationId xmlns:a16="http://schemas.microsoft.com/office/drawing/2014/main" id="{A16D5B0C-35C1-4CAA-91A3-609E394E36F0}"/>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a:extLst>
                <a:ext uri="{FF2B5EF4-FFF2-40B4-BE49-F238E27FC236}">
                  <a16:creationId xmlns:a16="http://schemas.microsoft.com/office/drawing/2014/main" id="{A85C012F-4E24-480F-ADAC-076594D19FC6}"/>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A2B6BD02-E5F1-4382-9ADB-4B957A3DA9CF}"/>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BBF25020-0137-4A21-96B0-88983A905E83}"/>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14" name="Rectangle 13">
            <a:extLst>
              <a:ext uri="{FF2B5EF4-FFF2-40B4-BE49-F238E27FC236}">
                <a16:creationId xmlns:a16="http://schemas.microsoft.com/office/drawing/2014/main" id="{31F05B58-129B-4FCA-A78D-8A3AD6C61A3F}"/>
              </a:ext>
            </a:extLst>
          </p:cNvPr>
          <p:cNvSpPr/>
          <p:nvPr/>
        </p:nvSpPr>
        <p:spPr>
          <a:xfrm>
            <a:off x="0" y="3"/>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a:extLst>
              <a:ext uri="{FF2B5EF4-FFF2-40B4-BE49-F238E27FC236}">
                <a16:creationId xmlns:a16="http://schemas.microsoft.com/office/drawing/2014/main" id="{02DA890C-D9CD-0754-A7EB-BA867528DD37}"/>
              </a:ext>
            </a:extLst>
          </p:cNvPr>
          <p:cNvSpPr>
            <a:spLocks noGrp="1" noChangeArrowheads="1"/>
          </p:cNvSpPr>
          <p:nvPr/>
        </p:nvSpPr>
        <p:spPr bwMode="auto">
          <a:xfrm>
            <a:off x="35719" y="207713"/>
            <a:ext cx="8787582" cy="72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3200">
                <a:solidFill>
                  <a:srgbClr val="2F4C6E"/>
                </a:solidFill>
                <a:latin typeface="Arial"/>
                <a:ea typeface="Ebrima"/>
                <a:cs typeface="Times New Roman"/>
              </a:rPr>
              <a:t>CSPI's Healthy Food Access Theory of Change​</a:t>
            </a:r>
            <a:endParaRPr lang="en-US" sz="5400">
              <a:latin typeface="Arial"/>
              <a:cs typeface="Arial"/>
            </a:endParaRPr>
          </a:p>
        </p:txBody>
      </p:sp>
      <p:sp>
        <p:nvSpPr>
          <p:cNvPr id="12" name="Rectangle 11">
            <a:extLst>
              <a:ext uri="{FF2B5EF4-FFF2-40B4-BE49-F238E27FC236}">
                <a16:creationId xmlns:a16="http://schemas.microsoft.com/office/drawing/2014/main" id="{D1CB727B-D396-69A7-4354-9F51308B7309}"/>
              </a:ext>
            </a:extLst>
          </p:cNvPr>
          <p:cNvSpPr/>
          <p:nvPr/>
        </p:nvSpPr>
        <p:spPr>
          <a:xfrm>
            <a:off x="30448" y="927791"/>
            <a:ext cx="8858251" cy="461665"/>
          </a:xfrm>
          <a:prstGeom prst="rect">
            <a:avLst/>
          </a:prstGeom>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buClr>
                <a:srgbClr val="D95F5F"/>
              </a:buClr>
              <a:defRPr/>
            </a:pPr>
            <a:r>
              <a:rPr lang="en-US" altLang="en-US" sz="1200">
                <a:latin typeface="Calibri"/>
                <a:ea typeface="Ebrima"/>
                <a:cs typeface="Arial"/>
              </a:rPr>
              <a:t>CSPI envisions a future in which SNAP ensures </a:t>
            </a:r>
            <a:r>
              <a:rPr lang="en-US" altLang="en-US" sz="1200" b="1">
                <a:latin typeface="Calibri"/>
                <a:ea typeface="Ebrima"/>
                <a:cs typeface="Arial"/>
              </a:rPr>
              <a:t>equitable access to a nourishing food environment </a:t>
            </a:r>
            <a:r>
              <a:rPr lang="en-US" altLang="en-US" sz="1200">
                <a:latin typeface="Calibri"/>
                <a:ea typeface="Ebrima"/>
                <a:cs typeface="Arial"/>
              </a:rPr>
              <a:t>and equips participants with </a:t>
            </a:r>
            <a:r>
              <a:rPr lang="en-US" altLang="en-US" sz="1200" b="1">
                <a:latin typeface="Calibri"/>
                <a:ea typeface="Ebrima"/>
                <a:cs typeface="Arial"/>
              </a:rPr>
              <a:t>sufficient resources to achieve optimal health and well-being</a:t>
            </a:r>
            <a:r>
              <a:rPr lang="en-US" altLang="en-US" sz="1200">
                <a:latin typeface="Calibri"/>
                <a:ea typeface="Ebrima"/>
                <a:cs typeface="Arial"/>
              </a:rPr>
              <a:t>.</a:t>
            </a:r>
            <a:endParaRPr lang="en-US">
              <a:latin typeface="Calibri"/>
              <a:cs typeface="Calibri"/>
            </a:endParaRPr>
          </a:p>
        </p:txBody>
      </p:sp>
      <p:pic>
        <p:nvPicPr>
          <p:cNvPr id="3" name="Picture 4" descr="Diagram&#10;&#10;Description automatically generated">
            <a:extLst>
              <a:ext uri="{FF2B5EF4-FFF2-40B4-BE49-F238E27FC236}">
                <a16:creationId xmlns:a16="http://schemas.microsoft.com/office/drawing/2014/main" id="{EA3114BC-C84D-ABF2-8904-B56DB5A1CFC3}"/>
              </a:ext>
            </a:extLst>
          </p:cNvPr>
          <p:cNvPicPr>
            <a:picLocks noChangeAspect="1"/>
          </p:cNvPicPr>
          <p:nvPr/>
        </p:nvPicPr>
        <p:blipFill rotWithShape="1">
          <a:blip r:embed="rId4"/>
          <a:srcRect t="10151" r="174" b="20302"/>
          <a:stretch/>
        </p:blipFill>
        <p:spPr>
          <a:xfrm>
            <a:off x="95833" y="1388464"/>
            <a:ext cx="8952339" cy="5046889"/>
          </a:xfrm>
          <a:prstGeom prst="rect">
            <a:avLst/>
          </a:prstGeom>
        </p:spPr>
      </p:pic>
      <p:sp>
        <p:nvSpPr>
          <p:cNvPr id="13" name="Oval 12">
            <a:extLst>
              <a:ext uri="{FF2B5EF4-FFF2-40B4-BE49-F238E27FC236}">
                <a16:creationId xmlns:a16="http://schemas.microsoft.com/office/drawing/2014/main" id="{B75D2DD2-E298-1B6B-CA0A-BB053EACB7F4}"/>
              </a:ext>
            </a:extLst>
          </p:cNvPr>
          <p:cNvSpPr/>
          <p:nvPr/>
        </p:nvSpPr>
        <p:spPr>
          <a:xfrm>
            <a:off x="303996" y="2358495"/>
            <a:ext cx="1976437" cy="1107281"/>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06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id="{E1792BC4-5780-477F-BF15-99F37DA7ACFC}"/>
              </a:ext>
            </a:extLst>
          </p:cNvPr>
          <p:cNvGrpSpPr>
            <a:grpSpLocks/>
          </p:cNvGrpSpPr>
          <p:nvPr/>
        </p:nvGrpSpPr>
        <p:grpSpPr bwMode="auto">
          <a:xfrm>
            <a:off x="0" y="6629400"/>
            <a:ext cx="9144000" cy="228600"/>
            <a:chOff x="0" y="5396413"/>
            <a:chExt cx="9144000" cy="301451"/>
          </a:xfrm>
        </p:grpSpPr>
        <p:sp>
          <p:nvSpPr>
            <p:cNvPr id="7" name="Rectangle 6">
              <a:extLst>
                <a:ext uri="{FF2B5EF4-FFF2-40B4-BE49-F238E27FC236}">
                  <a16:creationId xmlns:a16="http://schemas.microsoft.com/office/drawing/2014/main" id="{A16D5B0C-35C1-4CAA-91A3-609E394E36F0}"/>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a:extLst>
                <a:ext uri="{FF2B5EF4-FFF2-40B4-BE49-F238E27FC236}">
                  <a16:creationId xmlns:a16="http://schemas.microsoft.com/office/drawing/2014/main" id="{A85C012F-4E24-480F-ADAC-076594D19FC6}"/>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A2B6BD02-E5F1-4382-9ADB-4B957A3DA9CF}"/>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BBF25020-0137-4A21-96B0-88983A905E83}"/>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339" name="Picture 11">
            <a:extLst>
              <a:ext uri="{FF2B5EF4-FFF2-40B4-BE49-F238E27FC236}">
                <a16:creationId xmlns:a16="http://schemas.microsoft.com/office/drawing/2014/main" id="{FBA54AEA-3DBF-4CEF-931F-9046AC6444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2" y="614479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1F05B58-129B-4FCA-A78D-8A3AD6C61A3F}"/>
              </a:ext>
            </a:extLst>
          </p:cNvPr>
          <p:cNvSpPr/>
          <p:nvPr/>
        </p:nvSpPr>
        <p:spPr>
          <a:xfrm>
            <a:off x="0" y="3"/>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Title 1">
            <a:extLst>
              <a:ext uri="{FF2B5EF4-FFF2-40B4-BE49-F238E27FC236}">
                <a16:creationId xmlns:a16="http://schemas.microsoft.com/office/drawing/2014/main" id="{DFA68DF8-A994-B34A-1253-A6917097B73B}"/>
              </a:ext>
            </a:extLst>
          </p:cNvPr>
          <p:cNvSpPr>
            <a:spLocks noGrp="1" noChangeArrowheads="1"/>
          </p:cNvSpPr>
          <p:nvPr>
            <p:ph type="ctrTitle"/>
          </p:nvPr>
        </p:nvSpPr>
        <p:spPr>
          <a:xfrm>
            <a:off x="57151" y="337508"/>
            <a:ext cx="9029699" cy="1008460"/>
          </a:xfrm>
        </p:spPr>
        <p:txBody>
          <a:bodyPr anchor="t" anchorCtr="0">
            <a:noAutofit/>
          </a:bodyPr>
          <a:lstStyle/>
          <a:p>
            <a:r>
              <a:rPr lang="en-US" altLang="en-US" sz="3200" b="1">
                <a:solidFill>
                  <a:srgbClr val="2F4C6E"/>
                </a:solidFill>
                <a:latin typeface="Arial"/>
                <a:ea typeface="OFL Sorts Mill Goudy"/>
                <a:cs typeface="Times New Roman"/>
              </a:rPr>
              <a:t>Community Learnings to Federal Advocacy:</a:t>
            </a:r>
            <a:r>
              <a:rPr lang="en-US" altLang="en-US" sz="3600">
                <a:solidFill>
                  <a:srgbClr val="2F4C6E"/>
                </a:solidFill>
                <a:latin typeface="Arial"/>
                <a:ea typeface="OFL Sorts Mill Goudy"/>
                <a:cs typeface="Times New Roman"/>
              </a:rPr>
              <a:t> </a:t>
            </a:r>
            <a:br>
              <a:rPr lang="en-US" altLang="en-US" sz="3600">
                <a:latin typeface="Arial"/>
                <a:ea typeface="OFL Sorts Mill Goudy"/>
                <a:cs typeface="Times New Roman"/>
              </a:rPr>
            </a:br>
            <a:r>
              <a:rPr lang="en-US" altLang="en-US" sz="2800" i="1">
                <a:solidFill>
                  <a:srgbClr val="2F4C6E"/>
                </a:solidFill>
                <a:latin typeface="Arial"/>
                <a:ea typeface="OFL Sorts Mill Goudy"/>
                <a:cs typeface="Times New Roman"/>
              </a:rPr>
              <a:t>centering priorities of people with lived expertise</a:t>
            </a:r>
            <a:endParaRPr lang="en-US" altLang="en-US" sz="2800" i="1">
              <a:solidFill>
                <a:srgbClr val="2F4C6E"/>
              </a:solidFill>
              <a:latin typeface="Arial"/>
              <a:ea typeface="OFL Sorts Mill Goudy"/>
              <a:cs typeface="Times New Roman" panose="02020603050405020304" pitchFamily="18" charset="0"/>
            </a:endParaRPr>
          </a:p>
        </p:txBody>
      </p:sp>
      <p:sp>
        <p:nvSpPr>
          <p:cNvPr id="15" name="Rectangle 14">
            <a:extLst>
              <a:ext uri="{FF2B5EF4-FFF2-40B4-BE49-F238E27FC236}">
                <a16:creationId xmlns:a16="http://schemas.microsoft.com/office/drawing/2014/main" id="{44220DBA-958E-AC30-E1A7-FDEEB8D9E586}"/>
              </a:ext>
            </a:extLst>
          </p:cNvPr>
          <p:cNvSpPr/>
          <p:nvPr/>
        </p:nvSpPr>
        <p:spPr>
          <a:xfrm>
            <a:off x="300487" y="1352954"/>
            <a:ext cx="8686800" cy="579646"/>
          </a:xfrm>
          <a:prstGeom prst="rect">
            <a:avLst/>
          </a:prstGeom>
        </p:spPr>
        <p:txBody>
          <a:bodyPr wrap="square" lIns="91440" tIns="45720" rIns="91440" bIns="45720" anchor="t">
            <a:spAutoFit/>
          </a:bodyPr>
          <a:lstStyle/>
          <a:p>
            <a:pPr>
              <a:lnSpc>
                <a:spcPts val="1875"/>
              </a:lnSpc>
              <a:buClr>
                <a:srgbClr val="D95F5F"/>
              </a:buClr>
              <a:defRPr/>
            </a:pPr>
            <a:r>
              <a:rPr lang="en-US" altLang="en-US" sz="1600" dirty="0">
                <a:latin typeface="Calibri"/>
                <a:ea typeface="Ebrima"/>
                <a:cs typeface="Arial"/>
              </a:rPr>
              <a:t>In 2021, CSPI granted funds to </a:t>
            </a:r>
            <a:r>
              <a:rPr lang="en-US" altLang="en-US" sz="1600" b="1" dirty="0">
                <a:latin typeface="Calibri"/>
                <a:ea typeface="Ebrima"/>
                <a:cs typeface="Arial"/>
              </a:rPr>
              <a:t>community-based organizations </a:t>
            </a:r>
            <a:r>
              <a:rPr lang="en-US" altLang="en-US" sz="1600" dirty="0">
                <a:latin typeface="Calibri"/>
                <a:ea typeface="Ebrima"/>
                <a:cs typeface="Arial"/>
              </a:rPr>
              <a:t>in seven states to run statewide community engagement projects: </a:t>
            </a:r>
            <a:endParaRPr lang="en-US" altLang="en-US" sz="1600" dirty="0">
              <a:latin typeface="Calibri"/>
              <a:ea typeface="Ebrima" panose="02000000000000000000" pitchFamily="2" charset="0"/>
              <a:cs typeface="Arial" panose="020B0604020202020204" pitchFamily="34" charset="0"/>
            </a:endParaRPr>
          </a:p>
        </p:txBody>
      </p:sp>
      <p:sp>
        <p:nvSpPr>
          <p:cNvPr id="24" name="Left Brace 23">
            <a:extLst>
              <a:ext uri="{FF2B5EF4-FFF2-40B4-BE49-F238E27FC236}">
                <a16:creationId xmlns:a16="http://schemas.microsoft.com/office/drawing/2014/main" id="{CD601D4C-82CB-2C48-1868-CBF991ECC0DE}"/>
              </a:ext>
              <a:ext uri="{C183D7F6-B498-43B3-948B-1728B52AA6E4}">
                <adec:decorative xmlns:adec="http://schemas.microsoft.com/office/drawing/2017/decorative" val="1"/>
              </a:ext>
            </a:extLst>
          </p:cNvPr>
          <p:cNvSpPr/>
          <p:nvPr/>
        </p:nvSpPr>
        <p:spPr>
          <a:xfrm rot="10800000">
            <a:off x="5116547" y="2505933"/>
            <a:ext cx="491965" cy="2862173"/>
          </a:xfrm>
          <a:prstGeom prst="leftBrace">
            <a:avLst/>
          </a:prstGeom>
          <a:ln>
            <a:solidFill>
              <a:srgbClr val="D95F5F"/>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1350"/>
          </a:p>
        </p:txBody>
      </p:sp>
      <p:graphicFrame>
        <p:nvGraphicFramePr>
          <p:cNvPr id="14363" name="Diagram 14363">
            <a:extLst>
              <a:ext uri="{FF2B5EF4-FFF2-40B4-BE49-F238E27FC236}">
                <a16:creationId xmlns:a16="http://schemas.microsoft.com/office/drawing/2014/main" id="{374387DA-306B-53C7-00BD-FA02C1AD7216}"/>
              </a:ext>
            </a:extLst>
          </p:cNvPr>
          <p:cNvGraphicFramePr/>
          <p:nvPr>
            <p:extLst>
              <p:ext uri="{D42A27DB-BD31-4B8C-83A1-F6EECF244321}">
                <p14:modId xmlns:p14="http://schemas.microsoft.com/office/powerpoint/2010/main" val="3230530683"/>
              </p:ext>
            </p:extLst>
          </p:nvPr>
        </p:nvGraphicFramePr>
        <p:xfrm>
          <a:off x="-278112" y="2403085"/>
          <a:ext cx="5880339" cy="30681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493" name="TextBox 14492">
            <a:extLst>
              <a:ext uri="{FF2B5EF4-FFF2-40B4-BE49-F238E27FC236}">
                <a16:creationId xmlns:a16="http://schemas.microsoft.com/office/drawing/2014/main" id="{AF892603-4459-C879-F12E-5076CFB5861D}"/>
              </a:ext>
            </a:extLst>
          </p:cNvPr>
          <p:cNvSpPr txBox="1"/>
          <p:nvPr/>
        </p:nvSpPr>
        <p:spPr>
          <a:xfrm>
            <a:off x="5845069" y="3252203"/>
            <a:ext cx="3064623" cy="1631216"/>
          </a:xfrm>
          <a:prstGeom prst="rect">
            <a:avLst/>
          </a:prstGeom>
          <a:solidFill>
            <a:srgbClr val="2F4C6E"/>
          </a:solidFill>
          <a:ln>
            <a:solidFill>
              <a:srgbClr val="2F4C6E"/>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solidFill>
                  <a:srgbClr val="FFFFFF"/>
                </a:solidFill>
                <a:cs typeface="Calibri"/>
              </a:rPr>
              <a:t>Final report with policy recommendations supported by a diverse set of stakeholders, including people who utilize SNAP</a:t>
            </a:r>
            <a:endParaRPr lang="en-US" sz="2000"/>
          </a:p>
        </p:txBody>
      </p:sp>
    </p:spTree>
    <p:extLst>
      <p:ext uri="{BB962C8B-B14F-4D97-AF65-F5344CB8AC3E}">
        <p14:creationId xmlns:p14="http://schemas.microsoft.com/office/powerpoint/2010/main" val="287605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id="{E1792BC4-5780-477F-BF15-99F37DA7ACFC}"/>
              </a:ext>
            </a:extLst>
          </p:cNvPr>
          <p:cNvGrpSpPr>
            <a:grpSpLocks/>
          </p:cNvGrpSpPr>
          <p:nvPr/>
        </p:nvGrpSpPr>
        <p:grpSpPr bwMode="auto">
          <a:xfrm>
            <a:off x="0" y="6629400"/>
            <a:ext cx="9144000" cy="228600"/>
            <a:chOff x="0" y="5396413"/>
            <a:chExt cx="9144000" cy="301451"/>
          </a:xfrm>
        </p:grpSpPr>
        <p:sp>
          <p:nvSpPr>
            <p:cNvPr id="7" name="Rectangle 6">
              <a:extLst>
                <a:ext uri="{FF2B5EF4-FFF2-40B4-BE49-F238E27FC236}">
                  <a16:creationId xmlns:a16="http://schemas.microsoft.com/office/drawing/2014/main" id="{A16D5B0C-35C1-4CAA-91A3-609E394E36F0}"/>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a:extLst>
                <a:ext uri="{FF2B5EF4-FFF2-40B4-BE49-F238E27FC236}">
                  <a16:creationId xmlns:a16="http://schemas.microsoft.com/office/drawing/2014/main" id="{A85C012F-4E24-480F-ADAC-076594D19FC6}"/>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A2B6BD02-E5F1-4382-9ADB-4B957A3DA9CF}"/>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BBF25020-0137-4A21-96B0-88983A905E83}"/>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339" name="Picture 11">
            <a:extLst>
              <a:ext uri="{FF2B5EF4-FFF2-40B4-BE49-F238E27FC236}">
                <a16:creationId xmlns:a16="http://schemas.microsoft.com/office/drawing/2014/main" id="{FBA54AEA-3DBF-4CEF-931F-9046AC6444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2" y="614479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1F05B58-129B-4FCA-A78D-8A3AD6C61A3F}"/>
              </a:ext>
            </a:extLst>
          </p:cNvPr>
          <p:cNvSpPr/>
          <p:nvPr/>
        </p:nvSpPr>
        <p:spPr>
          <a:xfrm>
            <a:off x="0" y="3"/>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Title 1">
            <a:extLst>
              <a:ext uri="{FF2B5EF4-FFF2-40B4-BE49-F238E27FC236}">
                <a16:creationId xmlns:a16="http://schemas.microsoft.com/office/drawing/2014/main" id="{DFA68DF8-A994-B34A-1253-A6917097B73B}"/>
              </a:ext>
            </a:extLst>
          </p:cNvPr>
          <p:cNvSpPr>
            <a:spLocks noGrp="1" noChangeArrowheads="1"/>
          </p:cNvSpPr>
          <p:nvPr>
            <p:ph type="ctrTitle"/>
          </p:nvPr>
        </p:nvSpPr>
        <p:spPr>
          <a:xfrm>
            <a:off x="57151" y="337508"/>
            <a:ext cx="9029699" cy="1008460"/>
          </a:xfrm>
        </p:spPr>
        <p:txBody>
          <a:bodyPr anchor="t" anchorCtr="0">
            <a:noAutofit/>
          </a:bodyPr>
          <a:lstStyle/>
          <a:p>
            <a:r>
              <a:rPr lang="en-US" altLang="en-US" sz="3200" b="1">
                <a:solidFill>
                  <a:srgbClr val="2F4C6E"/>
                </a:solidFill>
                <a:latin typeface="Arial"/>
                <a:cs typeface="Times New Roman"/>
              </a:rPr>
              <a:t>Top Recommendations</a:t>
            </a:r>
            <a:endParaRPr lang="en-US">
              <a:latin typeface="Arial"/>
              <a:cs typeface="Arial"/>
            </a:endParaRPr>
          </a:p>
        </p:txBody>
      </p:sp>
      <p:pic>
        <p:nvPicPr>
          <p:cNvPr id="17" name="Picture 16" descr="Part of an infographic from USDA Food and Nutrition Service showing SNAP participants' barriers to healthy eating">
            <a:extLst>
              <a:ext uri="{FF2B5EF4-FFF2-40B4-BE49-F238E27FC236}">
                <a16:creationId xmlns:a16="http://schemas.microsoft.com/office/drawing/2014/main" id="{B03D7D2E-E4AE-D098-2215-6F9433AB28FF}"/>
              </a:ext>
            </a:extLst>
          </p:cNvPr>
          <p:cNvPicPr>
            <a:picLocks noChangeAspect="1"/>
          </p:cNvPicPr>
          <p:nvPr/>
        </p:nvPicPr>
        <p:blipFill rotWithShape="1">
          <a:blip r:embed="rId4"/>
          <a:srcRect l="2519" t="1971" r="7894" b="3470"/>
          <a:stretch/>
        </p:blipFill>
        <p:spPr>
          <a:xfrm>
            <a:off x="4643437" y="3209448"/>
            <a:ext cx="4286248" cy="2696050"/>
          </a:xfrm>
          <a:prstGeom prst="rect">
            <a:avLst/>
          </a:prstGeom>
        </p:spPr>
      </p:pic>
      <p:sp>
        <p:nvSpPr>
          <p:cNvPr id="19" name="TextBox 18">
            <a:extLst>
              <a:ext uri="{FF2B5EF4-FFF2-40B4-BE49-F238E27FC236}">
                <a16:creationId xmlns:a16="http://schemas.microsoft.com/office/drawing/2014/main" id="{78A2AE5B-AFB1-35F6-FECA-C4A05CE078CB}"/>
              </a:ext>
            </a:extLst>
          </p:cNvPr>
          <p:cNvSpPr txBox="1"/>
          <p:nvPr/>
        </p:nvSpPr>
        <p:spPr>
          <a:xfrm>
            <a:off x="728677" y="1126719"/>
            <a:ext cx="7569426" cy="2031325"/>
          </a:xfrm>
          <a:prstGeom prst="rect">
            <a:avLst/>
          </a:prstGeom>
          <a:noFill/>
        </p:spPr>
        <p:txBody>
          <a:bodyPr wrap="square" lIns="91440" tIns="45720" rIns="91440" bIns="45720" anchor="t">
            <a:spAutoFit/>
          </a:bodyPr>
          <a:lstStyle/>
          <a:p>
            <a:pPr marL="285750" indent="-285750" fontAlgn="base">
              <a:buFont typeface="Arial" panose="020B0604020202020204" pitchFamily="34" charset="0"/>
              <a:buChar char="•"/>
            </a:pPr>
            <a:r>
              <a:rPr lang="en-US">
                <a:solidFill>
                  <a:srgbClr val="000000"/>
                </a:solidFill>
                <a:latin typeface="Calibri"/>
                <a:ea typeface="Ebrima"/>
                <a:cs typeface="Ebrima"/>
              </a:rPr>
              <a:t>Increase monthly SNAP benefit amounts</a:t>
            </a:r>
            <a:endParaRPr lang="en-US">
              <a:latin typeface="Calibri"/>
            </a:endParaRPr>
          </a:p>
          <a:p>
            <a:pPr marL="285750" indent="-285750">
              <a:buFont typeface="Arial" panose="020B0604020202020204" pitchFamily="34" charset="0"/>
              <a:buChar char="•"/>
            </a:pPr>
            <a:r>
              <a:rPr lang="en-US">
                <a:solidFill>
                  <a:srgbClr val="000000"/>
                </a:solidFill>
                <a:latin typeface="Calibri"/>
                <a:ea typeface="Ebrima"/>
                <a:cs typeface="Ebrima"/>
              </a:rPr>
              <a:t>Increase affordability of fruits and vegetables by:</a:t>
            </a:r>
            <a:endParaRPr lang="en-US">
              <a:solidFill>
                <a:srgbClr val="000000"/>
              </a:solidFill>
              <a:latin typeface="Calibri"/>
              <a:ea typeface="Ebrima" panose="02000000000000000000" pitchFamily="2" charset="0"/>
              <a:cs typeface="Ebrima" panose="02000000000000000000" pitchFamily="2" charset="0"/>
            </a:endParaRPr>
          </a:p>
          <a:p>
            <a:pPr marL="742950" lvl="1" indent="-285750">
              <a:buFont typeface="Courier New" panose="020B0604020202020204" pitchFamily="34" charset="0"/>
              <a:buChar char="o"/>
            </a:pPr>
            <a:r>
              <a:rPr lang="en-US">
                <a:solidFill>
                  <a:srgbClr val="000000"/>
                </a:solidFill>
                <a:latin typeface="Calibri"/>
                <a:ea typeface="Ebrima"/>
                <a:cs typeface="Ebrima"/>
              </a:rPr>
              <a:t>Expanding SNAP incentive programs; or</a:t>
            </a:r>
            <a:endParaRPr lang="en-US">
              <a:solidFill>
                <a:srgbClr val="000000"/>
              </a:solidFill>
              <a:latin typeface="Calibri"/>
              <a:ea typeface="Ebrima" panose="02000000000000000000" pitchFamily="2" charset="0"/>
              <a:cs typeface="Ebrima" panose="02000000000000000000" pitchFamily="2" charset="0"/>
            </a:endParaRPr>
          </a:p>
          <a:p>
            <a:pPr marL="742950" lvl="1" indent="-285750">
              <a:buFont typeface="Courier New" panose="020B0604020202020204" pitchFamily="34" charset="0"/>
              <a:buChar char="o"/>
            </a:pPr>
            <a:r>
              <a:rPr lang="en-US">
                <a:solidFill>
                  <a:srgbClr val="000000"/>
                </a:solidFill>
                <a:latin typeface="Calibri"/>
                <a:ea typeface="Ebrima"/>
                <a:cs typeface="Ebrima"/>
              </a:rPr>
              <a:t>Increasing SNAP benefits specifically for healthy foods; or</a:t>
            </a:r>
            <a:endParaRPr lang="en-US">
              <a:solidFill>
                <a:srgbClr val="000000"/>
              </a:solidFill>
              <a:latin typeface="Calibri"/>
              <a:ea typeface="Ebrima" panose="02000000000000000000" pitchFamily="2" charset="0"/>
              <a:cs typeface="Ebrima" panose="02000000000000000000" pitchFamily="2" charset="0"/>
            </a:endParaRPr>
          </a:p>
          <a:p>
            <a:pPr marL="742950" lvl="1" indent="-285750">
              <a:buFont typeface="Courier New" panose="020B0604020202020204" pitchFamily="34" charset="0"/>
              <a:buChar char="o"/>
            </a:pPr>
            <a:r>
              <a:rPr lang="en-US">
                <a:solidFill>
                  <a:srgbClr val="000000"/>
                </a:solidFill>
                <a:latin typeface="Calibri"/>
                <a:ea typeface="Ebrima"/>
                <a:cs typeface="Ebrima"/>
              </a:rPr>
              <a:t>Providing discounts on healthy foods</a:t>
            </a:r>
            <a:endParaRPr lang="en-US">
              <a:solidFill>
                <a:srgbClr val="000000"/>
              </a:solidFill>
              <a:latin typeface="Calibri"/>
              <a:ea typeface="Ebrima" panose="02000000000000000000" pitchFamily="2" charset="0"/>
              <a:cs typeface="Ebrima" panose="02000000000000000000" pitchFamily="2" charset="0"/>
            </a:endParaRPr>
          </a:p>
          <a:p>
            <a:pPr marL="285750" indent="-285750">
              <a:buFont typeface="Arial" panose="020B0604020202020204" pitchFamily="34" charset="0"/>
              <a:buChar char="•"/>
            </a:pPr>
            <a:endParaRPr lang="en-US">
              <a:solidFill>
                <a:srgbClr val="000000"/>
              </a:solidFill>
              <a:latin typeface="Calibri"/>
              <a:ea typeface="Ebrima" panose="02000000000000000000" pitchFamily="2" charset="0"/>
              <a:cs typeface="Ebrima" panose="02000000000000000000" pitchFamily="2" charset="0"/>
            </a:endParaRPr>
          </a:p>
          <a:p>
            <a:endParaRPr lang="en-US">
              <a:solidFill>
                <a:srgbClr val="000000"/>
              </a:solidFill>
              <a:latin typeface="Calibri"/>
              <a:ea typeface="Ebrima" panose="02000000000000000000" pitchFamily="2" charset="0"/>
              <a:cs typeface="Ebrima" panose="02000000000000000000" pitchFamily="2" charset="0"/>
            </a:endParaRPr>
          </a:p>
        </p:txBody>
      </p:sp>
      <p:sp>
        <p:nvSpPr>
          <p:cNvPr id="21" name="Rectangle 20">
            <a:extLst>
              <a:ext uri="{FF2B5EF4-FFF2-40B4-BE49-F238E27FC236}">
                <a16:creationId xmlns:a16="http://schemas.microsoft.com/office/drawing/2014/main" id="{C0F25EB7-7DE5-B3D0-EFC9-AC1700331A2E}"/>
              </a:ext>
            </a:extLst>
          </p:cNvPr>
          <p:cNvSpPr/>
          <p:nvPr/>
        </p:nvSpPr>
        <p:spPr>
          <a:xfrm>
            <a:off x="268725" y="3204935"/>
            <a:ext cx="4040980" cy="2528897"/>
          </a:xfrm>
          <a:prstGeom prst="rect">
            <a:avLst/>
          </a:prstGeom>
        </p:spPr>
        <p:txBody>
          <a:bodyPr wrap="square" lIns="91440" tIns="45720" rIns="91440" bIns="45720" anchor="t">
            <a:spAutoFit/>
          </a:bodyPr>
          <a:lstStyle/>
          <a:p>
            <a:pPr>
              <a:lnSpc>
                <a:spcPts val="1875"/>
              </a:lnSpc>
              <a:buClr>
                <a:srgbClr val="D95F5F"/>
              </a:buClr>
              <a:defRPr/>
            </a:pPr>
            <a:r>
              <a:rPr lang="en-US" altLang="en-US" sz="1600" b="1">
                <a:latin typeface="Calibri"/>
                <a:ea typeface="Ebrima"/>
                <a:cs typeface="Arial"/>
              </a:rPr>
              <a:t>Other popular strategies:</a:t>
            </a:r>
          </a:p>
          <a:p>
            <a:pPr marL="257175" indent="-257175">
              <a:lnSpc>
                <a:spcPts val="1875"/>
              </a:lnSpc>
              <a:buClr>
                <a:srgbClr val="D95F5F"/>
              </a:buClr>
              <a:buFont typeface="Arial" panose="020B0604020202020204" pitchFamily="34" charset="0"/>
              <a:buChar char="•"/>
              <a:defRPr/>
            </a:pPr>
            <a:r>
              <a:rPr lang="en-US" altLang="en-US" sz="1600">
                <a:latin typeface="Calibri"/>
                <a:ea typeface="Ebrima"/>
                <a:cs typeface="Arial"/>
              </a:rPr>
              <a:t>Allow SNAP to cover hot prepared meals (CO, FL, MI, TX)</a:t>
            </a:r>
          </a:p>
          <a:p>
            <a:pPr marL="257175" indent="-257175">
              <a:lnSpc>
                <a:spcPts val="1875"/>
              </a:lnSpc>
              <a:buClr>
                <a:srgbClr val="D95F5F"/>
              </a:buClr>
              <a:buFont typeface="Arial" panose="020B0604020202020204" pitchFamily="34" charset="0"/>
              <a:buChar char="•"/>
              <a:defRPr/>
            </a:pPr>
            <a:r>
              <a:rPr lang="en-US" altLang="en-US" sz="1600">
                <a:latin typeface="Calibri"/>
                <a:ea typeface="Ebrima"/>
                <a:cs typeface="Arial"/>
              </a:rPr>
              <a:t>Expand SNAP eligibility (AR, CO, FL)</a:t>
            </a:r>
          </a:p>
          <a:p>
            <a:pPr marL="257175" indent="-257175">
              <a:lnSpc>
                <a:spcPts val="1875"/>
              </a:lnSpc>
              <a:buClr>
                <a:srgbClr val="D95F5F"/>
              </a:buClr>
              <a:buFont typeface="Arial" panose="020B0604020202020204" pitchFamily="34" charset="0"/>
              <a:buChar char="•"/>
              <a:defRPr/>
            </a:pPr>
            <a:r>
              <a:rPr lang="en-US" altLang="en-US" sz="1600">
                <a:latin typeface="Calibri"/>
                <a:ea typeface="Ebrima"/>
                <a:cs typeface="Arial"/>
              </a:rPr>
              <a:t>Issue SNAP benefits more frequently (AR, FL)</a:t>
            </a:r>
          </a:p>
          <a:p>
            <a:pPr marL="257175" indent="-257175">
              <a:lnSpc>
                <a:spcPts val="1875"/>
              </a:lnSpc>
              <a:buClr>
                <a:srgbClr val="D95F5F"/>
              </a:buClr>
              <a:buFont typeface="Arial" panose="020B0604020202020204" pitchFamily="34" charset="0"/>
              <a:buChar char="•"/>
              <a:defRPr/>
            </a:pPr>
            <a:r>
              <a:rPr lang="en-US" altLang="en-US" sz="1600">
                <a:latin typeface="Calibri"/>
                <a:ea typeface="Ebrima"/>
                <a:cs typeface="Arial"/>
              </a:rPr>
              <a:t>Pair SNAP incentives with sugary drink disincentives (CO)</a:t>
            </a:r>
          </a:p>
          <a:p>
            <a:pPr marL="257175" indent="-257175">
              <a:lnSpc>
                <a:spcPts val="1875"/>
              </a:lnSpc>
              <a:buClr>
                <a:srgbClr val="D95F5F"/>
              </a:buClr>
              <a:buFont typeface="Arial" panose="020B0604020202020204" pitchFamily="34" charset="0"/>
              <a:buChar char="•"/>
              <a:defRPr/>
            </a:pPr>
            <a:r>
              <a:rPr lang="en-US" altLang="en-US" sz="1600">
                <a:latin typeface="Calibri"/>
                <a:ea typeface="Ebrima"/>
                <a:cs typeface="Arial"/>
              </a:rPr>
              <a:t>Streamline with other benefits, such as Medicaid (OH)</a:t>
            </a:r>
          </a:p>
        </p:txBody>
      </p:sp>
      <p:sp>
        <p:nvSpPr>
          <p:cNvPr id="22" name="TextBox 21">
            <a:extLst>
              <a:ext uri="{FF2B5EF4-FFF2-40B4-BE49-F238E27FC236}">
                <a16:creationId xmlns:a16="http://schemas.microsoft.com/office/drawing/2014/main" id="{6E38BCF7-6331-1196-B140-5791C8F01CB6}"/>
              </a:ext>
            </a:extLst>
          </p:cNvPr>
          <p:cNvSpPr txBox="1"/>
          <p:nvPr/>
        </p:nvSpPr>
        <p:spPr>
          <a:xfrm>
            <a:off x="1914525" y="6057901"/>
            <a:ext cx="614838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https://www.cspinet.org/advocacy/nutrition/healthy-snap</a:t>
            </a:r>
            <a:r>
              <a:rPr lang="en-US"/>
              <a:t> </a:t>
            </a:r>
          </a:p>
        </p:txBody>
      </p:sp>
    </p:spTree>
    <p:extLst>
      <p:ext uri="{BB962C8B-B14F-4D97-AF65-F5344CB8AC3E}">
        <p14:creationId xmlns:p14="http://schemas.microsoft.com/office/powerpoint/2010/main" val="72118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id="{E1792BC4-5780-477F-BF15-99F37DA7ACFC}"/>
              </a:ext>
            </a:extLst>
          </p:cNvPr>
          <p:cNvGrpSpPr>
            <a:grpSpLocks/>
          </p:cNvGrpSpPr>
          <p:nvPr/>
        </p:nvGrpSpPr>
        <p:grpSpPr bwMode="auto">
          <a:xfrm>
            <a:off x="0" y="6629400"/>
            <a:ext cx="9144000" cy="228600"/>
            <a:chOff x="0" y="5396413"/>
            <a:chExt cx="9144000" cy="301451"/>
          </a:xfrm>
        </p:grpSpPr>
        <p:sp>
          <p:nvSpPr>
            <p:cNvPr id="7" name="Rectangle 6">
              <a:extLst>
                <a:ext uri="{FF2B5EF4-FFF2-40B4-BE49-F238E27FC236}">
                  <a16:creationId xmlns:a16="http://schemas.microsoft.com/office/drawing/2014/main" id="{A16D5B0C-35C1-4CAA-91A3-609E394E36F0}"/>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a:extLst>
                <a:ext uri="{FF2B5EF4-FFF2-40B4-BE49-F238E27FC236}">
                  <a16:creationId xmlns:a16="http://schemas.microsoft.com/office/drawing/2014/main" id="{A85C012F-4E24-480F-ADAC-076594D19FC6}"/>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A2B6BD02-E5F1-4382-9ADB-4B957A3DA9CF}"/>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BBF25020-0137-4A21-96B0-88983A905E83}"/>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339" name="Picture 11">
            <a:extLst>
              <a:ext uri="{FF2B5EF4-FFF2-40B4-BE49-F238E27FC236}">
                <a16:creationId xmlns:a16="http://schemas.microsoft.com/office/drawing/2014/main" id="{FBA54AEA-3DBF-4CEF-931F-9046AC6444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2" y="614479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1F05B58-129B-4FCA-A78D-8A3AD6C61A3F}"/>
              </a:ext>
            </a:extLst>
          </p:cNvPr>
          <p:cNvSpPr/>
          <p:nvPr/>
        </p:nvSpPr>
        <p:spPr>
          <a:xfrm>
            <a:off x="0" y="3"/>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a:extLst>
              <a:ext uri="{FF2B5EF4-FFF2-40B4-BE49-F238E27FC236}">
                <a16:creationId xmlns:a16="http://schemas.microsoft.com/office/drawing/2014/main" id="{02DA890C-D9CD-0754-A7EB-BA867528DD37}"/>
              </a:ext>
            </a:extLst>
          </p:cNvPr>
          <p:cNvSpPr>
            <a:spLocks noGrp="1" noChangeArrowheads="1"/>
          </p:cNvSpPr>
          <p:nvPr/>
        </p:nvSpPr>
        <p:spPr bwMode="auto">
          <a:xfrm>
            <a:off x="0" y="338682"/>
            <a:ext cx="8787582" cy="73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4500">
                <a:solidFill>
                  <a:srgbClr val="2F4C6E"/>
                </a:solidFill>
                <a:latin typeface="Arial"/>
                <a:ea typeface="Ebrima"/>
                <a:cs typeface="Times New Roman"/>
              </a:rPr>
              <a:t>CSPI’s 2023 Farm Bill Priorities </a:t>
            </a:r>
          </a:p>
        </p:txBody>
      </p:sp>
      <p:sp>
        <p:nvSpPr>
          <p:cNvPr id="6" name="TextBox 5">
            <a:extLst>
              <a:ext uri="{FF2B5EF4-FFF2-40B4-BE49-F238E27FC236}">
                <a16:creationId xmlns:a16="http://schemas.microsoft.com/office/drawing/2014/main" id="{B43A5042-307E-5FC4-D7BA-8610D8A2461A}"/>
              </a:ext>
            </a:extLst>
          </p:cNvPr>
          <p:cNvSpPr txBox="1"/>
          <p:nvPr/>
        </p:nvSpPr>
        <p:spPr>
          <a:xfrm>
            <a:off x="1995166" y="6078969"/>
            <a:ext cx="6953057" cy="369332"/>
          </a:xfrm>
          <a:prstGeom prst="rect">
            <a:avLst/>
          </a:prstGeom>
          <a:noFill/>
        </p:spPr>
        <p:txBody>
          <a:bodyPr wrap="square" rtlCol="0">
            <a:spAutoFit/>
          </a:bodyPr>
          <a:lstStyle/>
          <a:p>
            <a:r>
              <a:rPr lang="en-US">
                <a:hlinkClick r:id="rId4"/>
              </a:rPr>
              <a:t>https://www.cspinet.org/advocacy/nutrition/nutrition-security-farm-bill</a:t>
            </a:r>
            <a:endParaRPr lang="en-US"/>
          </a:p>
        </p:txBody>
      </p:sp>
      <p:sp>
        <p:nvSpPr>
          <p:cNvPr id="3" name="TextBox 2">
            <a:extLst>
              <a:ext uri="{FF2B5EF4-FFF2-40B4-BE49-F238E27FC236}">
                <a16:creationId xmlns:a16="http://schemas.microsoft.com/office/drawing/2014/main" id="{882739F4-58E2-C5EA-A023-A3EDFF5579F9}"/>
              </a:ext>
            </a:extLst>
          </p:cNvPr>
          <p:cNvSpPr txBox="1"/>
          <p:nvPr/>
        </p:nvSpPr>
        <p:spPr>
          <a:xfrm>
            <a:off x="265668" y="1509232"/>
            <a:ext cx="7803712" cy="3570208"/>
          </a:xfrm>
          <a:prstGeom prst="rect">
            <a:avLst/>
          </a:prstGeom>
          <a:noFill/>
        </p:spPr>
        <p:txBody>
          <a:bodyPr wrap="square" lIns="91440" tIns="45720" rIns="91440" bIns="45720" rtlCol="0" anchor="t">
            <a:spAutoFit/>
          </a:bodyPr>
          <a:lstStyle/>
          <a:p>
            <a:pPr>
              <a:spcAft>
                <a:spcPts val="1200"/>
              </a:spcAft>
            </a:pPr>
            <a:r>
              <a:rPr lang="en-US" sz="2000" b="1">
                <a:latin typeface="Calibri"/>
                <a:ea typeface="Ebrima"/>
                <a:cs typeface="Ebrima"/>
              </a:rPr>
              <a:t>Top Priorities:</a:t>
            </a:r>
          </a:p>
          <a:p>
            <a:pPr lvl="2">
              <a:spcAft>
                <a:spcPts val="1200"/>
              </a:spcAft>
            </a:pPr>
            <a:r>
              <a:rPr lang="en-US" sz="2000">
                <a:latin typeface="Calibri"/>
                <a:ea typeface="Ebrima"/>
                <a:cs typeface="Ebrima"/>
              </a:rPr>
              <a:t>Increase </a:t>
            </a:r>
            <a:r>
              <a:rPr lang="en-US" sz="2000" b="1">
                <a:latin typeface="Calibri"/>
                <a:ea typeface="Ebrima"/>
                <a:cs typeface="Ebrima"/>
              </a:rPr>
              <a:t>purchasing power</a:t>
            </a:r>
            <a:r>
              <a:rPr lang="en-US" sz="2000">
                <a:latin typeface="Calibri"/>
                <a:ea typeface="Ebrima"/>
                <a:cs typeface="Ebrima"/>
              </a:rPr>
              <a:t> for nutritious foods*</a:t>
            </a:r>
          </a:p>
          <a:p>
            <a:pPr marL="1371600" lvl="2" indent="-457200">
              <a:spcAft>
                <a:spcPts val="1200"/>
              </a:spcAft>
              <a:buFont typeface="Courier New"/>
              <a:buChar char="o"/>
            </a:pPr>
            <a:r>
              <a:rPr lang="en-US" sz="1600">
                <a:latin typeface="Calibri"/>
                <a:ea typeface="Ebrima"/>
                <a:cs typeface="Calibri"/>
              </a:rPr>
              <a:t>Strengthen the Gus Schumacher Nutrition Incentive Program</a:t>
            </a:r>
            <a:endParaRPr lang="en-US" sz="1600">
              <a:latin typeface="Calibri"/>
              <a:ea typeface="Ebrima"/>
              <a:cs typeface="Ebrima"/>
            </a:endParaRPr>
          </a:p>
          <a:p>
            <a:pPr lvl="2">
              <a:spcAft>
                <a:spcPts val="1200"/>
              </a:spcAft>
            </a:pPr>
            <a:endParaRPr lang="en-US" sz="1600">
              <a:latin typeface="Calibri"/>
              <a:ea typeface="Ebrima"/>
              <a:cs typeface="Calibri"/>
            </a:endParaRPr>
          </a:p>
          <a:p>
            <a:pPr lvl="2">
              <a:spcAft>
                <a:spcPts val="1200"/>
              </a:spcAft>
            </a:pPr>
            <a:r>
              <a:rPr lang="en-US" sz="2000">
                <a:latin typeface="Calibri"/>
                <a:ea typeface="Ebrima"/>
                <a:cs typeface="Ebrima"/>
              </a:rPr>
              <a:t>Improve the healthfulness of </a:t>
            </a:r>
            <a:r>
              <a:rPr lang="en-US" sz="2000" b="1">
                <a:latin typeface="Calibri"/>
                <a:ea typeface="Ebrima"/>
                <a:cs typeface="Ebrima"/>
              </a:rPr>
              <a:t>retail food environments</a:t>
            </a:r>
          </a:p>
          <a:p>
            <a:pPr marL="1371600" lvl="2" indent="-457200">
              <a:spcAft>
                <a:spcPts val="1200"/>
              </a:spcAft>
              <a:buFont typeface="Courier New"/>
              <a:buChar char="o"/>
            </a:pPr>
            <a:r>
              <a:rPr lang="en-US" sz="1600">
                <a:latin typeface="Calibri"/>
                <a:ea typeface="Ebrima"/>
                <a:cs typeface="Calibri"/>
              </a:rPr>
              <a:t>Strengthen stocking standards</a:t>
            </a:r>
            <a:endParaRPr lang="en-US" sz="1600">
              <a:latin typeface="Calibri"/>
              <a:ea typeface="Ebrima"/>
              <a:cs typeface="Ebrima"/>
            </a:endParaRPr>
          </a:p>
          <a:p>
            <a:pPr marL="1371600" lvl="2" indent="-457200">
              <a:spcAft>
                <a:spcPts val="1200"/>
              </a:spcAft>
              <a:buFont typeface="Courier New"/>
              <a:buChar char="o"/>
            </a:pPr>
            <a:r>
              <a:rPr lang="en-US" sz="1600">
                <a:latin typeface="Calibri"/>
                <a:ea typeface="Ebrima"/>
                <a:cs typeface="Calibri"/>
              </a:rPr>
              <a:t>Improve access to SNAP grocery delivery</a:t>
            </a:r>
            <a:endParaRPr lang="en-US" sz="1600">
              <a:latin typeface="Calibri"/>
              <a:ea typeface="Ebrima"/>
              <a:cs typeface="Ebrima"/>
            </a:endParaRPr>
          </a:p>
          <a:p>
            <a:pPr marL="1371600" lvl="2" indent="-457200">
              <a:spcAft>
                <a:spcPts val="1200"/>
              </a:spcAft>
              <a:buFont typeface="Courier New"/>
              <a:buChar char="o"/>
            </a:pPr>
            <a:r>
              <a:rPr lang="en-US" sz="1600">
                <a:latin typeface="Calibri"/>
                <a:ea typeface="Ebrima"/>
                <a:cs typeface="Calibri"/>
              </a:rPr>
              <a:t>Require SNAP online retailers  display the Nutrition Facts Panel clearly and consistently. </a:t>
            </a:r>
            <a:endParaRPr lang="en-US" sz="1600">
              <a:latin typeface="Calibri"/>
              <a:ea typeface="Ebrima"/>
              <a:cs typeface="Ebrima"/>
            </a:endParaRPr>
          </a:p>
        </p:txBody>
      </p:sp>
      <p:pic>
        <p:nvPicPr>
          <p:cNvPr id="11" name="Graphic 11" descr="Dollar with solid fill">
            <a:extLst>
              <a:ext uri="{FF2B5EF4-FFF2-40B4-BE49-F238E27FC236}">
                <a16:creationId xmlns:a16="http://schemas.microsoft.com/office/drawing/2014/main" id="{CAA79A53-1F6A-5351-2CD9-48CA1AD67D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9081" y="1935956"/>
            <a:ext cx="914400" cy="914400"/>
          </a:xfrm>
          <a:prstGeom prst="rect">
            <a:avLst/>
          </a:prstGeom>
        </p:spPr>
      </p:pic>
      <p:pic>
        <p:nvPicPr>
          <p:cNvPr id="12" name="Graphic 12" descr="Shopping cart with solid fill">
            <a:extLst>
              <a:ext uri="{FF2B5EF4-FFF2-40B4-BE49-F238E27FC236}">
                <a16:creationId xmlns:a16="http://schemas.microsoft.com/office/drawing/2014/main" id="{9B7F7681-1121-37FB-13B6-A94613B5E00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081" y="3162300"/>
            <a:ext cx="914400" cy="914400"/>
          </a:xfrm>
          <a:prstGeom prst="rect">
            <a:avLst/>
          </a:prstGeom>
        </p:spPr>
      </p:pic>
    </p:spTree>
    <p:extLst>
      <p:ext uri="{BB962C8B-B14F-4D97-AF65-F5344CB8AC3E}">
        <p14:creationId xmlns:p14="http://schemas.microsoft.com/office/powerpoint/2010/main" val="3068272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a:extLst>
              <a:ext uri="{FF2B5EF4-FFF2-40B4-BE49-F238E27FC236}">
                <a16:creationId xmlns:a16="http://schemas.microsoft.com/office/drawing/2014/main" id="{E1792BC4-5780-477F-BF15-99F37DA7ACFC}"/>
              </a:ext>
            </a:extLst>
          </p:cNvPr>
          <p:cNvGrpSpPr>
            <a:grpSpLocks/>
          </p:cNvGrpSpPr>
          <p:nvPr/>
        </p:nvGrpSpPr>
        <p:grpSpPr bwMode="auto">
          <a:xfrm>
            <a:off x="0" y="6629400"/>
            <a:ext cx="9144000" cy="228600"/>
            <a:chOff x="0" y="5396413"/>
            <a:chExt cx="9144000" cy="301451"/>
          </a:xfrm>
        </p:grpSpPr>
        <p:sp>
          <p:nvSpPr>
            <p:cNvPr id="7" name="Rectangle 6">
              <a:extLst>
                <a:ext uri="{FF2B5EF4-FFF2-40B4-BE49-F238E27FC236}">
                  <a16:creationId xmlns:a16="http://schemas.microsoft.com/office/drawing/2014/main" id="{A16D5B0C-35C1-4CAA-91A3-609E394E36F0}"/>
                </a:ext>
              </a:extLst>
            </p:cNvPr>
            <p:cNvSpPr/>
            <p:nvPr/>
          </p:nvSpPr>
          <p:spPr>
            <a:xfrm>
              <a:off x="0" y="5396413"/>
              <a:ext cx="2330450" cy="301451"/>
            </a:xfrm>
            <a:prstGeom prst="rect">
              <a:avLst/>
            </a:prstGeom>
            <a:solidFill>
              <a:srgbClr val="5EBE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8" name="Rectangle 7">
              <a:extLst>
                <a:ext uri="{FF2B5EF4-FFF2-40B4-BE49-F238E27FC236}">
                  <a16:creationId xmlns:a16="http://schemas.microsoft.com/office/drawing/2014/main" id="{A85C012F-4E24-480F-ADAC-076594D19FC6}"/>
                </a:ext>
              </a:extLst>
            </p:cNvPr>
            <p:cNvSpPr/>
            <p:nvPr/>
          </p:nvSpPr>
          <p:spPr>
            <a:xfrm>
              <a:off x="2271713" y="5396413"/>
              <a:ext cx="2330450" cy="301451"/>
            </a:xfrm>
            <a:prstGeom prst="rect">
              <a:avLst/>
            </a:prstGeom>
            <a:solidFill>
              <a:srgbClr val="8CC9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A2B6BD02-E5F1-4382-9ADB-4B957A3DA9CF}"/>
                </a:ext>
              </a:extLst>
            </p:cNvPr>
            <p:cNvSpPr/>
            <p:nvPr/>
          </p:nvSpPr>
          <p:spPr>
            <a:xfrm>
              <a:off x="4541838" y="5396413"/>
              <a:ext cx="2330450" cy="301451"/>
            </a:xfrm>
            <a:prstGeom prst="rect">
              <a:avLst/>
            </a:prstGeom>
            <a:solidFill>
              <a:srgbClr val="D95F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9">
              <a:extLst>
                <a:ext uri="{FF2B5EF4-FFF2-40B4-BE49-F238E27FC236}">
                  <a16:creationId xmlns:a16="http://schemas.microsoft.com/office/drawing/2014/main" id="{BBF25020-0137-4A21-96B0-88983A905E83}"/>
                </a:ext>
              </a:extLst>
            </p:cNvPr>
            <p:cNvSpPr/>
            <p:nvPr/>
          </p:nvSpPr>
          <p:spPr>
            <a:xfrm>
              <a:off x="6813550" y="5396413"/>
              <a:ext cx="2330450" cy="301451"/>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339" name="Picture 11">
            <a:extLst>
              <a:ext uri="{FF2B5EF4-FFF2-40B4-BE49-F238E27FC236}">
                <a16:creationId xmlns:a16="http://schemas.microsoft.com/office/drawing/2014/main" id="{FBA54AEA-3DBF-4CEF-931F-9046AC6444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2" y="6144790"/>
            <a:ext cx="1260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31F05B58-129B-4FCA-A78D-8A3AD6C61A3F}"/>
              </a:ext>
            </a:extLst>
          </p:cNvPr>
          <p:cNvSpPr/>
          <p:nvPr/>
        </p:nvSpPr>
        <p:spPr>
          <a:xfrm>
            <a:off x="0" y="3"/>
            <a:ext cx="9144000" cy="277813"/>
          </a:xfrm>
          <a:prstGeom prst="rect">
            <a:avLst/>
          </a:prstGeom>
          <a:solidFill>
            <a:srgbClr val="2F4D6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1">
            <a:extLst>
              <a:ext uri="{FF2B5EF4-FFF2-40B4-BE49-F238E27FC236}">
                <a16:creationId xmlns:a16="http://schemas.microsoft.com/office/drawing/2014/main" id="{02DA890C-D9CD-0754-A7EB-BA867528DD37}"/>
              </a:ext>
            </a:extLst>
          </p:cNvPr>
          <p:cNvSpPr>
            <a:spLocks noGrp="1" noChangeArrowheads="1"/>
          </p:cNvSpPr>
          <p:nvPr/>
        </p:nvSpPr>
        <p:spPr bwMode="auto">
          <a:xfrm>
            <a:off x="0" y="338682"/>
            <a:ext cx="8787582" cy="736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altLang="en-US" sz="4500">
                <a:solidFill>
                  <a:srgbClr val="2F4C6E"/>
                </a:solidFill>
                <a:latin typeface="Arial"/>
                <a:ea typeface="Ebrima"/>
                <a:cs typeface="Times New Roman"/>
              </a:rPr>
              <a:t>CSPI’s 2023 Farm Bill Priorities </a:t>
            </a:r>
          </a:p>
        </p:txBody>
      </p:sp>
      <p:sp>
        <p:nvSpPr>
          <p:cNvPr id="3" name="TextBox 2">
            <a:extLst>
              <a:ext uri="{FF2B5EF4-FFF2-40B4-BE49-F238E27FC236}">
                <a16:creationId xmlns:a16="http://schemas.microsoft.com/office/drawing/2014/main" id="{882739F4-58E2-C5EA-A023-A3EDFF5579F9}"/>
              </a:ext>
            </a:extLst>
          </p:cNvPr>
          <p:cNvSpPr txBox="1"/>
          <p:nvPr/>
        </p:nvSpPr>
        <p:spPr>
          <a:xfrm>
            <a:off x="649250" y="1545956"/>
            <a:ext cx="7934681" cy="3724096"/>
          </a:xfrm>
          <a:prstGeom prst="rect">
            <a:avLst/>
          </a:prstGeom>
          <a:noFill/>
        </p:spPr>
        <p:txBody>
          <a:bodyPr wrap="square" lIns="91440" tIns="45720" rIns="91440" bIns="45720" rtlCol="0" anchor="t">
            <a:spAutoFit/>
          </a:bodyPr>
          <a:lstStyle/>
          <a:p>
            <a:pPr>
              <a:spcAft>
                <a:spcPts val="1200"/>
              </a:spcAft>
            </a:pPr>
            <a:r>
              <a:rPr lang="en-US" sz="2000" b="1">
                <a:latin typeface="Calibri"/>
                <a:ea typeface="Ebrima"/>
                <a:cs typeface="Ebrima"/>
              </a:rPr>
              <a:t>Top Priorities, cont.:</a:t>
            </a:r>
            <a:endParaRPr lang="en-US">
              <a:latin typeface="Calibri"/>
              <a:ea typeface="Ebrima"/>
              <a:cs typeface="Calibri" panose="020F0502020204030204"/>
            </a:endParaRPr>
          </a:p>
          <a:p>
            <a:pPr lvl="2">
              <a:spcAft>
                <a:spcPts val="1200"/>
              </a:spcAft>
            </a:pPr>
            <a:r>
              <a:rPr lang="en-US" sz="2000">
                <a:latin typeface="Calibri"/>
                <a:ea typeface="Ebrima"/>
                <a:cs typeface="Ebrima"/>
              </a:rPr>
              <a:t>Invest in </a:t>
            </a:r>
            <a:r>
              <a:rPr lang="en-US" sz="2000" b="1">
                <a:latin typeface="Calibri"/>
                <a:ea typeface="Ebrima"/>
                <a:cs typeface="Ebrima"/>
              </a:rPr>
              <a:t>research </a:t>
            </a:r>
            <a:r>
              <a:rPr lang="en-US" sz="2000">
                <a:latin typeface="Calibri"/>
                <a:ea typeface="Ebrima"/>
                <a:cs typeface="Ebrima"/>
              </a:rPr>
              <a:t>to strengthen food and nutrition security*</a:t>
            </a:r>
            <a:endParaRPr lang="en-US">
              <a:latin typeface="Calibri"/>
              <a:cs typeface="Calibri"/>
            </a:endParaRPr>
          </a:p>
          <a:p>
            <a:pPr marL="1371600" lvl="2" indent="-457200">
              <a:spcAft>
                <a:spcPts val="1200"/>
              </a:spcAft>
              <a:buFont typeface="Courier New"/>
              <a:buChar char="o"/>
            </a:pPr>
            <a:r>
              <a:rPr lang="en-US" sz="1600">
                <a:latin typeface="Calibri"/>
                <a:ea typeface="Ebrima"/>
                <a:cs typeface="Calibri"/>
              </a:rPr>
              <a:t>Invest $100 million in state-based nutrition security demonstration pilots</a:t>
            </a:r>
          </a:p>
          <a:p>
            <a:pPr marL="1371600" lvl="2" indent="-457200">
              <a:spcAft>
                <a:spcPts val="1200"/>
              </a:spcAft>
              <a:buFont typeface="Courier New"/>
              <a:buChar char="o"/>
            </a:pPr>
            <a:r>
              <a:rPr lang="en-US" sz="1600">
                <a:latin typeface="Calibri"/>
                <a:ea typeface="Ebrima"/>
                <a:cs typeface="Calibri"/>
              </a:rPr>
              <a:t>Establish metrics and regular reporting for nutrition security</a:t>
            </a:r>
            <a:endParaRPr lang="en-US" sz="2000" b="1">
              <a:latin typeface="Calibri"/>
              <a:ea typeface="Ebrima"/>
              <a:cs typeface="Ebrima"/>
            </a:endParaRPr>
          </a:p>
          <a:p>
            <a:pPr lvl="2">
              <a:spcAft>
                <a:spcPts val="1200"/>
              </a:spcAft>
            </a:pPr>
            <a:endParaRPr lang="en-US" sz="1600">
              <a:latin typeface="Calibri"/>
              <a:ea typeface="Ebrima"/>
              <a:cs typeface="Calibri"/>
            </a:endParaRPr>
          </a:p>
          <a:p>
            <a:pPr lvl="2">
              <a:spcAft>
                <a:spcPts val="1200"/>
              </a:spcAft>
            </a:pPr>
            <a:r>
              <a:rPr lang="en-US" sz="2000">
                <a:latin typeface="Calibri"/>
                <a:ea typeface="Ebrima"/>
                <a:cs typeface="Ebrima"/>
              </a:rPr>
              <a:t>Increase nutrition security within the </a:t>
            </a:r>
            <a:r>
              <a:rPr lang="en-US" sz="2000" b="1">
                <a:latin typeface="Calibri"/>
                <a:ea typeface="Ebrima"/>
                <a:cs typeface="Ebrima"/>
              </a:rPr>
              <a:t>charitable food system</a:t>
            </a:r>
          </a:p>
          <a:p>
            <a:pPr marL="1371600" lvl="2" indent="-457200">
              <a:spcAft>
                <a:spcPts val="1200"/>
              </a:spcAft>
              <a:buFont typeface="Courier New"/>
              <a:buChar char="o"/>
            </a:pPr>
            <a:r>
              <a:rPr lang="en-US" sz="1600">
                <a:latin typeface="Calibri"/>
                <a:ea typeface="Ebrima"/>
                <a:cs typeface="Calibri"/>
              </a:rPr>
              <a:t>Adopt culturally-responsive nutrition guidelines</a:t>
            </a:r>
          </a:p>
          <a:p>
            <a:pPr marL="1371600" lvl="2" indent="-457200">
              <a:spcAft>
                <a:spcPts val="1200"/>
              </a:spcAft>
              <a:buFont typeface="Courier New"/>
              <a:buChar char="o"/>
            </a:pPr>
            <a:r>
              <a:rPr lang="en-US" sz="1600">
                <a:latin typeface="Calibri"/>
                <a:ea typeface="Ebrima"/>
                <a:cs typeface="Calibri"/>
              </a:rPr>
              <a:t>Increase The Emergency Food Assistance Program (TEFAP) funding</a:t>
            </a:r>
          </a:p>
          <a:p>
            <a:pPr marL="1371600" lvl="2" indent="-457200">
              <a:spcAft>
                <a:spcPts val="1200"/>
              </a:spcAft>
              <a:buFont typeface="Courier New"/>
              <a:buChar char="o"/>
            </a:pPr>
            <a:r>
              <a:rPr lang="en-US" sz="1600">
                <a:latin typeface="Calibri"/>
                <a:ea typeface="Ebrima"/>
                <a:cs typeface="Calibri"/>
              </a:rPr>
              <a:t>Increase TEFAP Farm to Food Bank (FTFB) funding</a:t>
            </a:r>
            <a:endParaRPr lang="en-US" sz="1600">
              <a:latin typeface="Calibri" panose="020F0502020204030204"/>
              <a:ea typeface="Ebrima"/>
              <a:cs typeface="Ebrima"/>
            </a:endParaRPr>
          </a:p>
        </p:txBody>
      </p:sp>
      <p:sp>
        <p:nvSpPr>
          <p:cNvPr id="6" name="TextBox 5">
            <a:extLst>
              <a:ext uri="{FF2B5EF4-FFF2-40B4-BE49-F238E27FC236}">
                <a16:creationId xmlns:a16="http://schemas.microsoft.com/office/drawing/2014/main" id="{B43A5042-307E-5FC4-D7BA-8610D8A2461A}"/>
              </a:ext>
            </a:extLst>
          </p:cNvPr>
          <p:cNvSpPr txBox="1"/>
          <p:nvPr/>
        </p:nvSpPr>
        <p:spPr>
          <a:xfrm>
            <a:off x="1828478" y="6150406"/>
            <a:ext cx="6953057" cy="369332"/>
          </a:xfrm>
          <a:prstGeom prst="rect">
            <a:avLst/>
          </a:prstGeom>
          <a:noFill/>
        </p:spPr>
        <p:txBody>
          <a:bodyPr wrap="square" rtlCol="0">
            <a:spAutoFit/>
          </a:bodyPr>
          <a:lstStyle/>
          <a:p>
            <a:r>
              <a:rPr lang="en-US">
                <a:hlinkClick r:id="rId5"/>
              </a:rPr>
              <a:t>https://www.cspinet.org/advocacy/nutrition/nutrition-security-farm-bill</a:t>
            </a:r>
            <a:endParaRPr lang="en-US"/>
          </a:p>
        </p:txBody>
      </p:sp>
      <p:pic>
        <p:nvPicPr>
          <p:cNvPr id="4" name="Graphic 4" descr="Research with solid fill">
            <a:extLst>
              <a:ext uri="{FF2B5EF4-FFF2-40B4-BE49-F238E27FC236}">
                <a16:creationId xmlns:a16="http://schemas.microsoft.com/office/drawing/2014/main" id="{B49B3288-658E-C27C-DD78-54AAEAA2B6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081" y="2114550"/>
            <a:ext cx="914400" cy="914400"/>
          </a:xfrm>
          <a:prstGeom prst="rect">
            <a:avLst/>
          </a:prstGeom>
        </p:spPr>
      </p:pic>
      <p:pic>
        <p:nvPicPr>
          <p:cNvPr id="5" name="Graphic 10" descr="Grocery bag with solid fill">
            <a:extLst>
              <a:ext uri="{FF2B5EF4-FFF2-40B4-BE49-F238E27FC236}">
                <a16:creationId xmlns:a16="http://schemas.microsoft.com/office/drawing/2014/main" id="{AB244DC3-D4E8-4487-56B8-2A28A91FB09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0081" y="3614737"/>
            <a:ext cx="914400" cy="914400"/>
          </a:xfrm>
          <a:prstGeom prst="rect">
            <a:avLst/>
          </a:prstGeom>
        </p:spPr>
      </p:pic>
    </p:spTree>
    <p:extLst>
      <p:ext uri="{BB962C8B-B14F-4D97-AF65-F5344CB8AC3E}">
        <p14:creationId xmlns:p14="http://schemas.microsoft.com/office/powerpoint/2010/main" val="130070258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EC1F307B744248BFF144F06F6ABB22" ma:contentTypeVersion="15" ma:contentTypeDescription="Create a new document." ma:contentTypeScope="" ma:versionID="9515ba4ca12c513a5a70164ee7a8dbd3">
  <xsd:schema xmlns:xsd="http://www.w3.org/2001/XMLSchema" xmlns:xs="http://www.w3.org/2001/XMLSchema" xmlns:p="http://schemas.microsoft.com/office/2006/metadata/properties" xmlns:ns2="cfe3d163-605c-4e5f-bd4a-329fa1d80d08" xmlns:ns3="46f7d5aa-ef4d-48b4-a667-5a2166fd657f" targetNamespace="http://schemas.microsoft.com/office/2006/metadata/properties" ma:root="true" ma:fieldsID="43e9c895c4f2c4c270c032b09bd5799e" ns2:_="" ns3:_="">
    <xsd:import namespace="cfe3d163-605c-4e5f-bd4a-329fa1d80d08"/>
    <xsd:import namespace="46f7d5aa-ef4d-48b4-a667-5a2166fd65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e3d163-605c-4e5f-bd4a-329fa1d80d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1749cd3-1499-4b99-8070-8f34da31343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f7d5aa-ef4d-48b4-a667-5a2166fd657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a9ecbbc-79bd-4186-905e-f5b47a31a47a}" ma:internalName="TaxCatchAll" ma:showField="CatchAllData" ma:web="46f7d5aa-ef4d-48b4-a667-5a2166fd65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6f7d5aa-ef4d-48b4-a667-5a2166fd657f" xsi:nil="true"/>
    <lcf76f155ced4ddcb4097134ff3c332f xmlns="cfe3d163-605c-4e5f-bd4a-329fa1d80d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D7A60E-B124-4C33-877A-A416EBD05DCD}">
  <ds:schemaRefs>
    <ds:schemaRef ds:uri="46f7d5aa-ef4d-48b4-a667-5a2166fd657f"/>
    <ds:schemaRef ds:uri="cfe3d163-605c-4e5f-bd4a-329fa1d80d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DF74AF9-297B-4F44-A3ED-BF9AEE304BEA}">
  <ds:schemaRefs>
    <ds:schemaRef ds:uri="http://schemas.microsoft.com/sharepoint/v3/contenttype/forms"/>
  </ds:schemaRefs>
</ds:datastoreItem>
</file>

<file path=customXml/itemProps3.xml><?xml version="1.0" encoding="utf-8"?>
<ds:datastoreItem xmlns:ds="http://schemas.openxmlformats.org/officeDocument/2006/customXml" ds:itemID="{B0753888-6301-472D-A4E3-3321C1875F27}">
  <ds:schemaRefs>
    <ds:schemaRef ds:uri="46f7d5aa-ef4d-48b4-a667-5a2166fd657f"/>
    <ds:schemaRef ds:uri="cfe3d163-605c-4e5f-bd4a-329fa1d80d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314</TotalTime>
  <Words>2331</Words>
  <Application>Microsoft Macintosh PowerPoint</Application>
  <PresentationFormat>On-screen Show (4:3)</PresentationFormat>
  <Paragraphs>215</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Arial,Sans-Serif</vt:lpstr>
      <vt:lpstr>AvenirNext</vt:lpstr>
      <vt:lpstr>Calibri</vt:lpstr>
      <vt:lpstr>Calibri Light</vt:lpstr>
      <vt:lpstr>Courier New</vt:lpstr>
      <vt:lpstr>Ebrima</vt:lpstr>
      <vt:lpstr>Times New Roman</vt:lpstr>
      <vt:lpstr>Office Theme</vt:lpstr>
      <vt:lpstr>PowerPoint Presentation</vt:lpstr>
      <vt:lpstr>PowerPoint Presentation</vt:lpstr>
      <vt:lpstr>PowerPoint Presentation</vt:lpstr>
      <vt:lpstr>PowerPoint Presentation</vt:lpstr>
      <vt:lpstr>PowerPoint Presentation</vt:lpstr>
      <vt:lpstr>Community Learnings to Federal Advocacy:  centering priorities of people with lived expertise</vt:lpstr>
      <vt:lpstr>Top Recommendations</vt:lpstr>
      <vt:lpstr>PowerPoint Presentation</vt:lpstr>
      <vt:lpstr>PowerPoint Presentation</vt:lpstr>
      <vt:lpstr>PowerPoint Presentation</vt:lpstr>
      <vt:lpstr>Opportunities for Advocacy</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Schwartz</dc:creator>
  <cp:lastModifiedBy>Maggie Mascarenhas</cp:lastModifiedBy>
  <cp:revision>23</cp:revision>
  <cp:lastPrinted>2023-03-22T15:56:01Z</cp:lastPrinted>
  <dcterms:created xsi:type="dcterms:W3CDTF">2021-10-01T16:19:48Z</dcterms:created>
  <dcterms:modified xsi:type="dcterms:W3CDTF">2023-04-19T20:54:47Z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0x010100BAEC1F307B744248BFF144F06F6ABB22</vt:lpwstr>
  </property>
  <property fmtid="{D5CDD505-2E9C-101B-9397-08002B2CF9AE}" pid="3" name="MediaServiceImageTags">
    <vt:lpwstr/>
  </property>
</Properties>
</file>