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61" r:id="rId3"/>
    <p:sldId id="262" r:id="rId4"/>
    <p:sldId id="267" r:id="rId5"/>
    <p:sldId id="257" r:id="rId6"/>
    <p:sldId id="258" r:id="rId7"/>
    <p:sldId id="259" r:id="rId8"/>
    <p:sldId id="268"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720"/>
  </p:normalViewPr>
  <p:slideViewPr>
    <p:cSldViewPr snapToGrid="0" snapToObjects="1">
      <p:cViewPr varScale="1">
        <p:scale>
          <a:sx n="102" d="100"/>
          <a:sy n="102" d="100"/>
        </p:scale>
        <p:origin x="1512" y="176"/>
      </p:cViewPr>
      <p:guideLst/>
    </p:cSldViewPr>
  </p:slideViewPr>
  <p:notesTextViewPr>
    <p:cViewPr>
      <p:scale>
        <a:sx n="1" d="1"/>
        <a:sy n="1" d="1"/>
      </p:scale>
      <p:origin x="0" y="0"/>
    </p:cViewPr>
  </p:notesTextViewPr>
  <p:notesViewPr>
    <p:cSldViewPr snapToGrid="0" snapToObjects="1">
      <p:cViewPr varScale="1">
        <p:scale>
          <a:sx n="126" d="100"/>
          <a:sy n="126" d="100"/>
        </p:scale>
        <p:origin x="400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eneral Sans"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eneral Sans" pitchFamily="2" charset="77"/>
              </a:defRPr>
            </a:lvl1pPr>
          </a:lstStyle>
          <a:p>
            <a:fld id="{527FB9F2-D6D1-B947-9E12-0683A6C63F74}" type="datetimeFigureOut">
              <a:rPr lang="en-US" smtClean="0"/>
              <a:pPr/>
              <a:t>4/19/23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eneral Sans"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eneral Sans" pitchFamily="2" charset="77"/>
              </a:defRPr>
            </a:lvl1pPr>
          </a:lstStyle>
          <a:p>
            <a:fld id="{C78C0A29-A301-234F-B3C7-1DB27918AA08}" type="slidenum">
              <a:rPr lang="en-US" smtClean="0"/>
              <a:pPr/>
              <a:t>‹#›</a:t>
            </a:fld>
            <a:endParaRPr lang="en-US" dirty="0"/>
          </a:p>
        </p:txBody>
      </p:sp>
    </p:spTree>
    <p:extLst>
      <p:ext uri="{BB962C8B-B14F-4D97-AF65-F5344CB8AC3E}">
        <p14:creationId xmlns:p14="http://schemas.microsoft.com/office/powerpoint/2010/main" val="2982272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General Sans" pitchFamily="2" charset="77"/>
        <a:ea typeface="+mn-ea"/>
        <a:cs typeface="+mn-cs"/>
      </a:defRPr>
    </a:lvl1pPr>
    <a:lvl2pPr marL="457200" algn="l" defTabSz="914400" rtl="0" eaLnBrk="1" latinLnBrk="0" hangingPunct="1">
      <a:defRPr sz="1200" b="0" i="0" kern="1200">
        <a:solidFill>
          <a:schemeClr val="tx1"/>
        </a:solidFill>
        <a:latin typeface="General Sans" pitchFamily="2" charset="77"/>
        <a:ea typeface="+mn-ea"/>
        <a:cs typeface="+mn-cs"/>
      </a:defRPr>
    </a:lvl2pPr>
    <a:lvl3pPr marL="914400" algn="l" defTabSz="914400" rtl="0" eaLnBrk="1" latinLnBrk="0" hangingPunct="1">
      <a:defRPr sz="1200" b="0" i="0" kern="1200">
        <a:solidFill>
          <a:schemeClr val="tx1"/>
        </a:solidFill>
        <a:latin typeface="General Sans" pitchFamily="2" charset="77"/>
        <a:ea typeface="+mn-ea"/>
        <a:cs typeface="+mn-cs"/>
      </a:defRPr>
    </a:lvl3pPr>
    <a:lvl4pPr marL="1371600" algn="l" defTabSz="914400" rtl="0" eaLnBrk="1" latinLnBrk="0" hangingPunct="1">
      <a:defRPr sz="1200" b="0" i="0" kern="1200">
        <a:solidFill>
          <a:schemeClr val="tx1"/>
        </a:solidFill>
        <a:latin typeface="General Sans" pitchFamily="2" charset="77"/>
        <a:ea typeface="+mn-ea"/>
        <a:cs typeface="+mn-cs"/>
      </a:defRPr>
    </a:lvl4pPr>
    <a:lvl5pPr marL="1828800" algn="l" defTabSz="914400" rtl="0" eaLnBrk="1" latinLnBrk="0" hangingPunct="1">
      <a:defRPr sz="1200" b="0" i="0" kern="1200">
        <a:solidFill>
          <a:schemeClr val="tx1"/>
        </a:solidFill>
        <a:latin typeface="General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C0A29-A301-234F-B3C7-1DB27918AA08}" type="slidenum">
              <a:rPr lang="en-US" smtClean="0"/>
              <a:pPr/>
              <a:t>2</a:t>
            </a:fld>
            <a:endParaRPr lang="en-US" dirty="0"/>
          </a:p>
        </p:txBody>
      </p:sp>
    </p:spTree>
    <p:extLst>
      <p:ext uri="{BB962C8B-B14F-4D97-AF65-F5344CB8AC3E}">
        <p14:creationId xmlns:p14="http://schemas.microsoft.com/office/powerpoint/2010/main" val="1332237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C0A29-A301-234F-B3C7-1DB27918AA08}" type="slidenum">
              <a:rPr lang="en-US" smtClean="0"/>
              <a:pPr/>
              <a:t>3</a:t>
            </a:fld>
            <a:endParaRPr lang="en-US" dirty="0"/>
          </a:p>
        </p:txBody>
      </p:sp>
    </p:spTree>
    <p:extLst>
      <p:ext uri="{BB962C8B-B14F-4D97-AF65-F5344CB8AC3E}">
        <p14:creationId xmlns:p14="http://schemas.microsoft.com/office/powerpoint/2010/main" val="1174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C0A29-A301-234F-B3C7-1DB27918AA08}" type="slidenum">
              <a:rPr lang="en-US" smtClean="0"/>
              <a:pPr/>
              <a:t>4</a:t>
            </a:fld>
            <a:endParaRPr lang="en-US" dirty="0"/>
          </a:p>
        </p:txBody>
      </p:sp>
    </p:spTree>
    <p:extLst>
      <p:ext uri="{BB962C8B-B14F-4D97-AF65-F5344CB8AC3E}">
        <p14:creationId xmlns:p14="http://schemas.microsoft.com/office/powerpoint/2010/main" val="117555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C0A29-A301-234F-B3C7-1DB27918AA08}" type="slidenum">
              <a:rPr lang="en-US" smtClean="0"/>
              <a:pPr/>
              <a:t>5</a:t>
            </a:fld>
            <a:endParaRPr lang="en-US" dirty="0"/>
          </a:p>
        </p:txBody>
      </p:sp>
    </p:spTree>
    <p:extLst>
      <p:ext uri="{BB962C8B-B14F-4D97-AF65-F5344CB8AC3E}">
        <p14:creationId xmlns:p14="http://schemas.microsoft.com/office/powerpoint/2010/main" val="195188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C0A29-A301-234F-B3C7-1DB27918AA08}" type="slidenum">
              <a:rPr lang="en-US" smtClean="0"/>
              <a:pPr/>
              <a:t>6</a:t>
            </a:fld>
            <a:endParaRPr lang="en-US" dirty="0"/>
          </a:p>
        </p:txBody>
      </p:sp>
    </p:spTree>
    <p:extLst>
      <p:ext uri="{BB962C8B-B14F-4D97-AF65-F5344CB8AC3E}">
        <p14:creationId xmlns:p14="http://schemas.microsoft.com/office/powerpoint/2010/main" val="177148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C0A29-A301-234F-B3C7-1DB27918AA08}" type="slidenum">
              <a:rPr lang="en-US" smtClean="0"/>
              <a:pPr/>
              <a:t>7</a:t>
            </a:fld>
            <a:endParaRPr lang="en-US" dirty="0"/>
          </a:p>
        </p:txBody>
      </p:sp>
    </p:spTree>
    <p:extLst>
      <p:ext uri="{BB962C8B-B14F-4D97-AF65-F5344CB8AC3E}">
        <p14:creationId xmlns:p14="http://schemas.microsoft.com/office/powerpoint/2010/main" val="745471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8C0A29-A301-234F-B3C7-1DB27918AA08}" type="slidenum">
              <a:rPr lang="en-US" smtClean="0"/>
              <a:pPr/>
              <a:t>8</a:t>
            </a:fld>
            <a:endParaRPr lang="en-US" dirty="0"/>
          </a:p>
        </p:txBody>
      </p:sp>
    </p:spTree>
    <p:extLst>
      <p:ext uri="{BB962C8B-B14F-4D97-AF65-F5344CB8AC3E}">
        <p14:creationId xmlns:p14="http://schemas.microsoft.com/office/powerpoint/2010/main" val="309150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C0A29-A301-234F-B3C7-1DB27918AA08}" type="slidenum">
              <a:rPr lang="en-US" smtClean="0"/>
              <a:pPr/>
              <a:t>9</a:t>
            </a:fld>
            <a:endParaRPr lang="en-US" dirty="0"/>
          </a:p>
        </p:txBody>
      </p:sp>
    </p:spTree>
    <p:extLst>
      <p:ext uri="{BB962C8B-B14F-4D97-AF65-F5344CB8AC3E}">
        <p14:creationId xmlns:p14="http://schemas.microsoft.com/office/powerpoint/2010/main" val="3750235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Logo 01">
    <p:bg>
      <p:bgPr>
        <a:solidFill>
          <a:schemeClr val="tx1"/>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A9C9C8E-5411-1E04-65C5-067E157DF17C}"/>
              </a:ext>
            </a:extLst>
          </p:cNvPr>
          <p:cNvSpPr>
            <a:spLocks noGrp="1"/>
          </p:cNvSpPr>
          <p:nvPr>
            <p:ph type="title" hasCustomPrompt="1"/>
          </p:nvPr>
        </p:nvSpPr>
        <p:spPr>
          <a:xfrm>
            <a:off x="345856" y="469879"/>
            <a:ext cx="4273645" cy="761747"/>
          </a:xfrm>
          <a:prstGeom prst="rect">
            <a:avLst/>
          </a:prstGeom>
        </p:spPr>
        <p:txBody>
          <a:bodyPr wrap="square" lIns="0" tIns="0" rIns="0" bIns="0" anchor="t" anchorCtr="0">
            <a:spAutoFit/>
          </a:bodyPr>
          <a:lstStyle>
            <a:lvl1pPr>
              <a:lnSpc>
                <a:spcPct val="65000"/>
              </a:lnSpc>
              <a:defRPr sz="7200" b="0" i="0" kern="1200" cap="none" spc="100" normalizeH="0" baseline="0">
                <a:solidFill>
                  <a:schemeClr val="bg1"/>
                </a:solidFill>
                <a:latin typeface="Knockout 69 Full Liteweight" panose="02000506050000020004" pitchFamily="2" charset="0"/>
              </a:defRPr>
            </a:lvl1pPr>
          </a:lstStyle>
          <a:p>
            <a:r>
              <a:rPr lang="en-US" dirty="0"/>
              <a:t>LARGE TITLES</a:t>
            </a:r>
          </a:p>
        </p:txBody>
      </p:sp>
      <p:sp>
        <p:nvSpPr>
          <p:cNvPr id="3" name="Picture Placeholder 2">
            <a:extLst>
              <a:ext uri="{FF2B5EF4-FFF2-40B4-BE49-F238E27FC236}">
                <a16:creationId xmlns:a16="http://schemas.microsoft.com/office/drawing/2014/main" id="{7FBFA5DD-E95F-FF1C-7226-F27573CA2A5E}"/>
              </a:ext>
            </a:extLst>
          </p:cNvPr>
          <p:cNvSpPr>
            <a:spLocks noGrp="1"/>
          </p:cNvSpPr>
          <p:nvPr>
            <p:ph type="pic" sz="quarter" idx="13" hasCustomPrompt="1"/>
          </p:nvPr>
        </p:nvSpPr>
        <p:spPr>
          <a:xfrm>
            <a:off x="11034965" y="273050"/>
            <a:ext cx="761747" cy="761747"/>
          </a:xfrm>
          <a:prstGeom prst="rect">
            <a:avLst/>
          </a:prstGeom>
          <a:blipFill>
            <a:blip r:embed="rId2"/>
            <a:stretch>
              <a:fillRect/>
            </a:stretch>
          </a:blipFill>
        </p:spPr>
        <p:txBody>
          <a:bodyPr/>
          <a:lstStyle>
            <a:lvl1pPr marL="0" indent="0">
              <a:buNone/>
              <a:defRPr sz="1000" baseline="0">
                <a:latin typeface="General Sans" pitchFamily="2" charset="77"/>
              </a:defRPr>
            </a:lvl1pPr>
          </a:lstStyle>
          <a:p>
            <a:r>
              <a:rPr lang="en-US" dirty="0"/>
              <a:t>Logo</a:t>
            </a:r>
          </a:p>
        </p:txBody>
      </p:sp>
      <p:sp>
        <p:nvSpPr>
          <p:cNvPr id="8" name="Footer Placeholder 3">
            <a:extLst>
              <a:ext uri="{FF2B5EF4-FFF2-40B4-BE49-F238E27FC236}">
                <a16:creationId xmlns:a16="http://schemas.microsoft.com/office/drawing/2014/main" id="{48226B38-A8B6-6F36-D128-275459505FBD}"/>
              </a:ext>
            </a:extLst>
          </p:cNvPr>
          <p:cNvSpPr>
            <a:spLocks noGrp="1"/>
          </p:cNvSpPr>
          <p:nvPr>
            <p:ph type="ftr" sz="quarter" idx="11"/>
          </p:nvPr>
        </p:nvSpPr>
        <p:spPr>
          <a:xfrm>
            <a:off x="345856" y="6489065"/>
            <a:ext cx="4114800" cy="192696"/>
          </a:xfrm>
          <a:prstGeom prst="rect">
            <a:avLst/>
          </a:prstGeom>
        </p:spPr>
        <p:txBody>
          <a:bodyPr vert="horz" wrap="square" lIns="0" tIns="0" rIns="0" bIns="0"/>
          <a:lstStyle>
            <a:lvl1pPr algn="l">
              <a:defRPr sz="700" b="0" i="0" baseline="0">
                <a:solidFill>
                  <a:schemeClr val="bg1"/>
                </a:solidFill>
                <a:latin typeface="General Sans" pitchFamily="2" charset="77"/>
              </a:defRPr>
            </a:lvl1pPr>
          </a:lstStyle>
          <a:p>
            <a:r>
              <a:rPr lang="en-CA"/>
              <a:t>Presented by Fair Food Network</a:t>
            </a:r>
            <a:endParaRPr lang="en-US" dirty="0"/>
          </a:p>
        </p:txBody>
      </p:sp>
      <p:sp>
        <p:nvSpPr>
          <p:cNvPr id="9" name="Date Placeholder 2">
            <a:extLst>
              <a:ext uri="{FF2B5EF4-FFF2-40B4-BE49-F238E27FC236}">
                <a16:creationId xmlns:a16="http://schemas.microsoft.com/office/drawing/2014/main" id="{9D1C604B-A3B7-C3AA-3791-06744527F2F6}"/>
              </a:ext>
            </a:extLst>
          </p:cNvPr>
          <p:cNvSpPr>
            <a:spLocks noGrp="1"/>
          </p:cNvSpPr>
          <p:nvPr>
            <p:ph type="dt" sz="half" idx="10"/>
          </p:nvPr>
        </p:nvSpPr>
        <p:spPr>
          <a:xfrm>
            <a:off x="9357756" y="6502074"/>
            <a:ext cx="1538844" cy="192696"/>
          </a:xfrm>
          <a:prstGeom prst="rect">
            <a:avLst/>
          </a:prstGeom>
        </p:spPr>
        <p:txBody>
          <a:bodyPr lIns="0" tIns="0" rIns="0" bIns="0"/>
          <a:lstStyle>
            <a:lvl1pPr algn="r">
              <a:defRPr sz="700" b="0" i="0" baseline="0">
                <a:solidFill>
                  <a:schemeClr val="bg1"/>
                </a:solidFill>
                <a:latin typeface="General Sans" pitchFamily="2" charset="77"/>
              </a:defRPr>
            </a:lvl1pPr>
          </a:lstStyle>
          <a:p>
            <a:fld id="{25315C89-F51D-7840-B34D-AF04D99EDBC1}" type="datetime1">
              <a:rPr lang="en-CA" smtClean="0"/>
              <a:pPr/>
              <a:t>2023-04-19</a:t>
            </a:fld>
            <a:endParaRPr lang="en-US" dirty="0"/>
          </a:p>
        </p:txBody>
      </p:sp>
      <p:sp>
        <p:nvSpPr>
          <p:cNvPr id="10" name="Slide Number Placeholder 4">
            <a:extLst>
              <a:ext uri="{FF2B5EF4-FFF2-40B4-BE49-F238E27FC236}">
                <a16:creationId xmlns:a16="http://schemas.microsoft.com/office/drawing/2014/main" id="{22C62158-D4E1-BCA0-5E32-1330A4893200}"/>
              </a:ext>
            </a:extLst>
          </p:cNvPr>
          <p:cNvSpPr>
            <a:spLocks noGrp="1"/>
          </p:cNvSpPr>
          <p:nvPr>
            <p:ph type="sldNum" sz="quarter" idx="12"/>
          </p:nvPr>
        </p:nvSpPr>
        <p:spPr>
          <a:xfrm>
            <a:off x="10925997" y="6502073"/>
            <a:ext cx="920147" cy="192696"/>
          </a:xfrm>
          <a:prstGeom prst="rect">
            <a:avLst/>
          </a:prstGeom>
        </p:spPr>
        <p:txBody>
          <a:bodyPr lIns="0" tIns="0" rIns="0" bIns="0"/>
          <a:lstStyle>
            <a:lvl1pPr algn="r">
              <a:defRPr sz="700" b="0" i="0" baseline="0">
                <a:solidFill>
                  <a:schemeClr val="bg1"/>
                </a:solidFill>
                <a:latin typeface="General Sans" pitchFamily="2" charset="77"/>
              </a:defRPr>
            </a:lvl1pPr>
          </a:lstStyle>
          <a:p>
            <a:fld id="{5C73C57B-3D14-5D40-A30D-B3FDB9C2A71E}" type="slidenum">
              <a:rPr lang="en-US" smtClean="0"/>
              <a:pPr/>
              <a:t>‹#›</a:t>
            </a:fld>
            <a:endParaRPr lang="en-US" dirty="0"/>
          </a:p>
        </p:txBody>
      </p:sp>
    </p:spTree>
    <p:extLst>
      <p:ext uri="{BB962C8B-B14F-4D97-AF65-F5344CB8AC3E}">
        <p14:creationId xmlns:p14="http://schemas.microsoft.com/office/powerpoint/2010/main" val="638541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Text Light 1">
    <p:bg>
      <p:bgPr>
        <a:solidFill>
          <a:schemeClr val="bg1"/>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6B40A16F-BAB2-C04E-8698-991BB0A39588}"/>
              </a:ext>
            </a:extLst>
          </p:cNvPr>
          <p:cNvSpPr>
            <a:spLocks noGrp="1"/>
          </p:cNvSpPr>
          <p:nvPr>
            <p:ph type="body" sz="quarter" idx="3" hasCustomPrompt="1"/>
          </p:nvPr>
        </p:nvSpPr>
        <p:spPr>
          <a:xfrm>
            <a:off x="6826169" y="1920534"/>
            <a:ext cx="4459560" cy="332399"/>
          </a:xfrm>
          <a:prstGeom prst="rect">
            <a:avLst/>
          </a:prstGeom>
        </p:spPr>
        <p:txBody>
          <a:bodyPr wrap="square" lIns="0" tIns="0" rIns="0" bIns="0" anchor="t" anchorCtr="0">
            <a:spAutoFit/>
          </a:bodyPr>
          <a:lstStyle>
            <a:lvl1pPr marL="0" indent="0">
              <a:buNone/>
              <a:defRPr sz="2400" b="1" i="0" baseline="0">
                <a:solidFill>
                  <a:schemeClr val="accent1"/>
                </a:solidFill>
                <a:latin typeface="Sentinel 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Alternative Title Here</a:t>
            </a:r>
          </a:p>
        </p:txBody>
      </p:sp>
      <p:sp>
        <p:nvSpPr>
          <p:cNvPr id="17" name="Content Placeholder 2">
            <a:extLst>
              <a:ext uri="{FF2B5EF4-FFF2-40B4-BE49-F238E27FC236}">
                <a16:creationId xmlns:a16="http://schemas.microsoft.com/office/drawing/2014/main" id="{FEA46ADC-1D70-6E42-8536-D56E37C831CF}"/>
              </a:ext>
            </a:extLst>
          </p:cNvPr>
          <p:cNvSpPr>
            <a:spLocks noGrp="1"/>
          </p:cNvSpPr>
          <p:nvPr>
            <p:ph idx="1" hasCustomPrompt="1"/>
          </p:nvPr>
        </p:nvSpPr>
        <p:spPr>
          <a:xfrm>
            <a:off x="6826169" y="2547986"/>
            <a:ext cx="4459560" cy="1863074"/>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tx2"/>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26" name="Footer Placeholder 3">
            <a:extLst>
              <a:ext uri="{FF2B5EF4-FFF2-40B4-BE49-F238E27FC236}">
                <a16:creationId xmlns:a16="http://schemas.microsoft.com/office/drawing/2014/main" id="{DD99A2BC-682F-9348-B82E-6A71A2670E08}"/>
              </a:ext>
            </a:extLst>
          </p:cNvPr>
          <p:cNvSpPr>
            <a:spLocks noGrp="1"/>
          </p:cNvSpPr>
          <p:nvPr>
            <p:ph type="ftr" sz="quarter" idx="11"/>
          </p:nvPr>
        </p:nvSpPr>
        <p:spPr>
          <a:xfrm>
            <a:off x="345856" y="6489065"/>
            <a:ext cx="4114800" cy="192696"/>
          </a:xfrm>
          <a:prstGeom prst="rect">
            <a:avLst/>
          </a:prstGeom>
        </p:spPr>
        <p:txBody>
          <a:bodyPr vert="horz" wrap="square" lIns="0" tIns="0" rIns="0" bIns="0"/>
          <a:lstStyle>
            <a:lvl1pPr algn="l">
              <a:defRPr sz="700" b="0" i="0" baseline="0">
                <a:solidFill>
                  <a:schemeClr val="tx1"/>
                </a:solidFill>
                <a:latin typeface="General Sans" pitchFamily="2" charset="77"/>
              </a:defRPr>
            </a:lvl1pPr>
          </a:lstStyle>
          <a:p>
            <a:r>
              <a:rPr lang="en-CA"/>
              <a:t>Presented by Fair Food Network</a:t>
            </a:r>
            <a:endParaRPr lang="en-US" dirty="0"/>
          </a:p>
        </p:txBody>
      </p:sp>
      <p:sp>
        <p:nvSpPr>
          <p:cNvPr id="15" name="Date Placeholder 2">
            <a:extLst>
              <a:ext uri="{FF2B5EF4-FFF2-40B4-BE49-F238E27FC236}">
                <a16:creationId xmlns:a16="http://schemas.microsoft.com/office/drawing/2014/main" id="{4DA84CDD-DA57-886A-3B0F-E38A96F3F1A6}"/>
              </a:ext>
            </a:extLst>
          </p:cNvPr>
          <p:cNvSpPr>
            <a:spLocks noGrp="1"/>
          </p:cNvSpPr>
          <p:nvPr>
            <p:ph type="dt" sz="half" idx="10"/>
          </p:nvPr>
        </p:nvSpPr>
        <p:spPr>
          <a:xfrm>
            <a:off x="9357756" y="6502074"/>
            <a:ext cx="1538844" cy="192696"/>
          </a:xfrm>
          <a:prstGeom prst="rect">
            <a:avLst/>
          </a:prstGeom>
        </p:spPr>
        <p:txBody>
          <a:bodyPr lIns="0" tIns="0" rIns="0" bIns="0"/>
          <a:lstStyle>
            <a:lvl1pPr algn="r">
              <a:defRPr sz="700" b="0" i="0" baseline="0">
                <a:solidFill>
                  <a:schemeClr val="tx1"/>
                </a:solidFill>
                <a:latin typeface="General Sans" pitchFamily="2" charset="77"/>
              </a:defRPr>
            </a:lvl1pPr>
          </a:lstStyle>
          <a:p>
            <a:fld id="{25315C89-F51D-7840-B34D-AF04D99EDBC1}" type="datetime1">
              <a:rPr lang="en-CA" smtClean="0"/>
              <a:pPr/>
              <a:t>2023-04-19</a:t>
            </a:fld>
            <a:endParaRPr lang="en-US" dirty="0"/>
          </a:p>
        </p:txBody>
      </p:sp>
      <p:sp>
        <p:nvSpPr>
          <p:cNvPr id="16" name="Slide Number Placeholder 4">
            <a:extLst>
              <a:ext uri="{FF2B5EF4-FFF2-40B4-BE49-F238E27FC236}">
                <a16:creationId xmlns:a16="http://schemas.microsoft.com/office/drawing/2014/main" id="{4DD14AFC-653B-7C56-C556-56C8CBA598C3}"/>
              </a:ext>
            </a:extLst>
          </p:cNvPr>
          <p:cNvSpPr>
            <a:spLocks noGrp="1"/>
          </p:cNvSpPr>
          <p:nvPr>
            <p:ph type="sldNum" sz="quarter" idx="12"/>
          </p:nvPr>
        </p:nvSpPr>
        <p:spPr>
          <a:xfrm>
            <a:off x="10925997" y="6502073"/>
            <a:ext cx="920147" cy="192696"/>
          </a:xfrm>
          <a:prstGeom prst="rect">
            <a:avLst/>
          </a:prstGeom>
        </p:spPr>
        <p:txBody>
          <a:bodyPr lIns="0" tIns="0" rIns="0" bIns="0"/>
          <a:lstStyle>
            <a:lvl1pPr algn="r">
              <a:defRPr sz="700" b="0" i="0" baseline="0">
                <a:solidFill>
                  <a:schemeClr val="tx1"/>
                </a:solidFill>
                <a:latin typeface="General Sans" pitchFamily="2" charset="77"/>
              </a:defRPr>
            </a:lvl1pPr>
          </a:lstStyle>
          <a:p>
            <a:fld id="{5C73C57B-3D14-5D40-A30D-B3FDB9C2A71E}" type="slidenum">
              <a:rPr lang="en-US" smtClean="0"/>
              <a:pPr/>
              <a:t>‹#›</a:t>
            </a:fld>
            <a:endParaRPr lang="en-US" dirty="0"/>
          </a:p>
        </p:txBody>
      </p:sp>
      <p:sp>
        <p:nvSpPr>
          <p:cNvPr id="7" name="Picture Placeholder 2">
            <a:extLst>
              <a:ext uri="{FF2B5EF4-FFF2-40B4-BE49-F238E27FC236}">
                <a16:creationId xmlns:a16="http://schemas.microsoft.com/office/drawing/2014/main" id="{CF2464DE-C987-1162-C102-2D6DE03C6954}"/>
              </a:ext>
            </a:extLst>
          </p:cNvPr>
          <p:cNvSpPr>
            <a:spLocks noGrp="1"/>
          </p:cNvSpPr>
          <p:nvPr>
            <p:ph type="pic" sz="quarter" idx="13" hasCustomPrompt="1"/>
          </p:nvPr>
        </p:nvSpPr>
        <p:spPr>
          <a:xfrm>
            <a:off x="11034965" y="273050"/>
            <a:ext cx="761747" cy="761747"/>
          </a:xfrm>
          <a:prstGeom prst="rect">
            <a:avLst/>
          </a:prstGeom>
          <a:blipFill>
            <a:blip r:embed="rId2"/>
            <a:stretch>
              <a:fillRect/>
            </a:stretch>
          </a:blipFill>
        </p:spPr>
        <p:txBody>
          <a:bodyPr/>
          <a:lstStyle>
            <a:lvl1pPr marL="0" indent="0">
              <a:buNone/>
              <a:defRPr sz="1000" baseline="0">
                <a:latin typeface="General Sans" pitchFamily="2" charset="77"/>
              </a:defRPr>
            </a:lvl1pPr>
          </a:lstStyle>
          <a:p>
            <a:r>
              <a:rPr lang="en-US" dirty="0"/>
              <a:t>Logo</a:t>
            </a:r>
          </a:p>
        </p:txBody>
      </p:sp>
      <p:sp>
        <p:nvSpPr>
          <p:cNvPr id="8" name="Title 1">
            <a:extLst>
              <a:ext uri="{FF2B5EF4-FFF2-40B4-BE49-F238E27FC236}">
                <a16:creationId xmlns:a16="http://schemas.microsoft.com/office/drawing/2014/main" id="{30E3DA29-ECC0-22E0-98C7-49EA126F2392}"/>
              </a:ext>
            </a:extLst>
          </p:cNvPr>
          <p:cNvSpPr>
            <a:spLocks noGrp="1"/>
          </p:cNvSpPr>
          <p:nvPr>
            <p:ph type="title" hasCustomPrompt="1"/>
          </p:nvPr>
        </p:nvSpPr>
        <p:spPr>
          <a:xfrm>
            <a:off x="345856" y="469879"/>
            <a:ext cx="4273645" cy="761747"/>
          </a:xfrm>
          <a:prstGeom prst="rect">
            <a:avLst/>
          </a:prstGeom>
        </p:spPr>
        <p:txBody>
          <a:bodyPr wrap="square" lIns="0" tIns="0" rIns="0" bIns="0" anchor="t" anchorCtr="0">
            <a:spAutoFit/>
          </a:bodyPr>
          <a:lstStyle>
            <a:lvl1pPr>
              <a:lnSpc>
                <a:spcPct val="65000"/>
              </a:lnSpc>
              <a:defRPr sz="7200" b="0" i="0" kern="1200" cap="none" spc="100" normalizeH="0" baseline="0">
                <a:solidFill>
                  <a:schemeClr val="accent1"/>
                </a:solidFill>
                <a:latin typeface="Knockout 69 Full Liteweight" panose="02000506050000020004" pitchFamily="2" charset="0"/>
              </a:defRPr>
            </a:lvl1pPr>
          </a:lstStyle>
          <a:p>
            <a:r>
              <a:rPr lang="en-US" dirty="0"/>
              <a:t>LARGE TITLES</a:t>
            </a:r>
          </a:p>
        </p:txBody>
      </p:sp>
    </p:spTree>
    <p:extLst>
      <p:ext uri="{BB962C8B-B14F-4D97-AF65-F5344CB8AC3E}">
        <p14:creationId xmlns:p14="http://schemas.microsoft.com/office/powerpoint/2010/main" val="2803915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Text Dark 1">
    <p:bg>
      <p:bgPr>
        <a:solidFill>
          <a:schemeClr val="tx1"/>
        </a:solid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EA46ADC-1D70-6E42-8536-D56E37C831CF}"/>
              </a:ext>
            </a:extLst>
          </p:cNvPr>
          <p:cNvSpPr>
            <a:spLocks noGrp="1"/>
          </p:cNvSpPr>
          <p:nvPr>
            <p:ph idx="1" hasCustomPrompt="1"/>
          </p:nvPr>
        </p:nvSpPr>
        <p:spPr>
          <a:xfrm>
            <a:off x="345856" y="2547986"/>
            <a:ext cx="4459560" cy="1863074"/>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bg1"/>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7" name="Footer Placeholder 3">
            <a:extLst>
              <a:ext uri="{FF2B5EF4-FFF2-40B4-BE49-F238E27FC236}">
                <a16:creationId xmlns:a16="http://schemas.microsoft.com/office/drawing/2014/main" id="{C93EBB6A-437A-8A41-EC11-127F7650B10D}"/>
              </a:ext>
            </a:extLst>
          </p:cNvPr>
          <p:cNvSpPr>
            <a:spLocks noGrp="1"/>
          </p:cNvSpPr>
          <p:nvPr>
            <p:ph type="ftr" sz="quarter" idx="11"/>
          </p:nvPr>
        </p:nvSpPr>
        <p:spPr>
          <a:xfrm>
            <a:off x="345856" y="6489065"/>
            <a:ext cx="4114800" cy="192696"/>
          </a:xfrm>
          <a:prstGeom prst="rect">
            <a:avLst/>
          </a:prstGeom>
        </p:spPr>
        <p:txBody>
          <a:bodyPr vert="horz" wrap="square" lIns="0" tIns="0" rIns="0" bIns="0"/>
          <a:lstStyle>
            <a:lvl1pPr algn="l">
              <a:defRPr sz="700" b="0" i="0" baseline="0">
                <a:solidFill>
                  <a:schemeClr val="bg1"/>
                </a:solidFill>
                <a:latin typeface="General Sans" pitchFamily="2" charset="77"/>
              </a:defRPr>
            </a:lvl1pPr>
          </a:lstStyle>
          <a:p>
            <a:r>
              <a:rPr lang="en-CA"/>
              <a:t>Presented by Fair Food Network</a:t>
            </a:r>
            <a:endParaRPr lang="en-US" dirty="0"/>
          </a:p>
        </p:txBody>
      </p:sp>
      <p:sp>
        <p:nvSpPr>
          <p:cNvPr id="8" name="Date Placeholder 2">
            <a:extLst>
              <a:ext uri="{FF2B5EF4-FFF2-40B4-BE49-F238E27FC236}">
                <a16:creationId xmlns:a16="http://schemas.microsoft.com/office/drawing/2014/main" id="{ED58162F-C5E8-9980-DB7E-FBB1DF3E1C89}"/>
              </a:ext>
            </a:extLst>
          </p:cNvPr>
          <p:cNvSpPr>
            <a:spLocks noGrp="1"/>
          </p:cNvSpPr>
          <p:nvPr>
            <p:ph type="dt" sz="half" idx="10"/>
          </p:nvPr>
        </p:nvSpPr>
        <p:spPr>
          <a:xfrm>
            <a:off x="9357756" y="6502074"/>
            <a:ext cx="1538844" cy="192696"/>
          </a:xfrm>
          <a:prstGeom prst="rect">
            <a:avLst/>
          </a:prstGeom>
        </p:spPr>
        <p:txBody>
          <a:bodyPr lIns="0" tIns="0" rIns="0" bIns="0"/>
          <a:lstStyle>
            <a:lvl1pPr algn="r">
              <a:defRPr sz="700" b="0" i="0" baseline="0">
                <a:solidFill>
                  <a:schemeClr val="bg1"/>
                </a:solidFill>
                <a:latin typeface="General Sans" pitchFamily="2" charset="77"/>
              </a:defRPr>
            </a:lvl1pPr>
          </a:lstStyle>
          <a:p>
            <a:fld id="{25315C89-F51D-7840-B34D-AF04D99EDBC1}" type="datetime1">
              <a:rPr lang="en-CA" smtClean="0"/>
              <a:pPr/>
              <a:t>2023-04-19</a:t>
            </a:fld>
            <a:endParaRPr lang="en-US" dirty="0"/>
          </a:p>
        </p:txBody>
      </p:sp>
      <p:sp>
        <p:nvSpPr>
          <p:cNvPr id="9" name="Slide Number Placeholder 4">
            <a:extLst>
              <a:ext uri="{FF2B5EF4-FFF2-40B4-BE49-F238E27FC236}">
                <a16:creationId xmlns:a16="http://schemas.microsoft.com/office/drawing/2014/main" id="{E3526425-1113-161A-935A-29A761FACA1E}"/>
              </a:ext>
            </a:extLst>
          </p:cNvPr>
          <p:cNvSpPr>
            <a:spLocks noGrp="1"/>
          </p:cNvSpPr>
          <p:nvPr>
            <p:ph type="sldNum" sz="quarter" idx="12"/>
          </p:nvPr>
        </p:nvSpPr>
        <p:spPr>
          <a:xfrm>
            <a:off x="10925997" y="6502073"/>
            <a:ext cx="920147" cy="192696"/>
          </a:xfrm>
          <a:prstGeom prst="rect">
            <a:avLst/>
          </a:prstGeom>
        </p:spPr>
        <p:txBody>
          <a:bodyPr lIns="0" tIns="0" rIns="0" bIns="0"/>
          <a:lstStyle>
            <a:lvl1pPr algn="r">
              <a:defRPr sz="700" b="0" i="0" baseline="0">
                <a:solidFill>
                  <a:schemeClr val="bg1"/>
                </a:solidFill>
                <a:latin typeface="General Sans" pitchFamily="2" charset="77"/>
              </a:defRPr>
            </a:lvl1pPr>
          </a:lstStyle>
          <a:p>
            <a:fld id="{5C73C57B-3D14-5D40-A30D-B3FDB9C2A71E}" type="slidenum">
              <a:rPr lang="en-US" smtClean="0"/>
              <a:pPr/>
              <a:t>‹#›</a:t>
            </a:fld>
            <a:endParaRPr lang="en-US" dirty="0"/>
          </a:p>
        </p:txBody>
      </p:sp>
      <p:sp>
        <p:nvSpPr>
          <p:cNvPr id="11" name="Text Placeholder 4">
            <a:extLst>
              <a:ext uri="{FF2B5EF4-FFF2-40B4-BE49-F238E27FC236}">
                <a16:creationId xmlns:a16="http://schemas.microsoft.com/office/drawing/2014/main" id="{98EE245C-B0B3-40A7-1CAD-5F5A92133ED1}"/>
              </a:ext>
            </a:extLst>
          </p:cNvPr>
          <p:cNvSpPr>
            <a:spLocks noGrp="1"/>
          </p:cNvSpPr>
          <p:nvPr>
            <p:ph type="body" sz="quarter" idx="13" hasCustomPrompt="1"/>
          </p:nvPr>
        </p:nvSpPr>
        <p:spPr>
          <a:xfrm>
            <a:off x="345856" y="1920534"/>
            <a:ext cx="4459560" cy="332399"/>
          </a:xfrm>
          <a:prstGeom prst="rect">
            <a:avLst/>
          </a:prstGeom>
        </p:spPr>
        <p:txBody>
          <a:bodyPr wrap="square" lIns="0" tIns="0" rIns="0" bIns="0" anchor="t" anchorCtr="0">
            <a:spAutoFit/>
          </a:bodyPr>
          <a:lstStyle>
            <a:lvl1pPr marL="0" indent="0">
              <a:buNone/>
              <a:defRPr sz="2400" b="1" i="0" baseline="0">
                <a:solidFill>
                  <a:schemeClr val="accent2"/>
                </a:solidFill>
                <a:latin typeface="Sentinel 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Alternative Title Here</a:t>
            </a:r>
          </a:p>
        </p:txBody>
      </p:sp>
      <p:sp>
        <p:nvSpPr>
          <p:cNvPr id="13" name="Title 1">
            <a:extLst>
              <a:ext uri="{FF2B5EF4-FFF2-40B4-BE49-F238E27FC236}">
                <a16:creationId xmlns:a16="http://schemas.microsoft.com/office/drawing/2014/main" id="{7AE9ED2A-214C-94BB-003F-48624571D3EC}"/>
              </a:ext>
            </a:extLst>
          </p:cNvPr>
          <p:cNvSpPr>
            <a:spLocks noGrp="1"/>
          </p:cNvSpPr>
          <p:nvPr>
            <p:ph type="title" hasCustomPrompt="1"/>
          </p:nvPr>
        </p:nvSpPr>
        <p:spPr>
          <a:xfrm>
            <a:off x="345856" y="469879"/>
            <a:ext cx="4273645" cy="761747"/>
          </a:xfrm>
          <a:prstGeom prst="rect">
            <a:avLst/>
          </a:prstGeom>
        </p:spPr>
        <p:txBody>
          <a:bodyPr wrap="square" lIns="0" tIns="0" rIns="0" bIns="0" anchor="t" anchorCtr="0">
            <a:spAutoFit/>
          </a:bodyPr>
          <a:lstStyle>
            <a:lvl1pPr>
              <a:lnSpc>
                <a:spcPct val="65000"/>
              </a:lnSpc>
              <a:defRPr sz="7200" b="0" i="0" kern="1200" cap="none" spc="100" normalizeH="0" baseline="0">
                <a:solidFill>
                  <a:schemeClr val="bg1"/>
                </a:solidFill>
                <a:latin typeface="Knockout 69 Full Liteweight" panose="02000506050000020004" pitchFamily="2" charset="0"/>
              </a:defRPr>
            </a:lvl1pPr>
          </a:lstStyle>
          <a:p>
            <a:r>
              <a:rPr lang="en-US" dirty="0"/>
              <a:t>LARGE TITLES</a:t>
            </a:r>
          </a:p>
        </p:txBody>
      </p:sp>
    </p:spTree>
    <p:extLst>
      <p:ext uri="{BB962C8B-B14F-4D97-AF65-F5344CB8AC3E}">
        <p14:creationId xmlns:p14="http://schemas.microsoft.com/office/powerpoint/2010/main" val="183426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Text Light 2">
    <p:bg>
      <p:bgPr>
        <a:solidFill>
          <a:schemeClr val="accent3"/>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5AF4F4B-5B87-F9E0-C74D-EC142E43F0AD}"/>
              </a:ext>
            </a:extLst>
          </p:cNvPr>
          <p:cNvSpPr>
            <a:spLocks noGrp="1"/>
          </p:cNvSpPr>
          <p:nvPr>
            <p:ph idx="1" hasCustomPrompt="1"/>
          </p:nvPr>
        </p:nvSpPr>
        <p:spPr>
          <a:xfrm>
            <a:off x="6825253" y="2263081"/>
            <a:ext cx="4459560" cy="2489912"/>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tx1"/>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13" name="Text Placeholder 4">
            <a:extLst>
              <a:ext uri="{FF2B5EF4-FFF2-40B4-BE49-F238E27FC236}">
                <a16:creationId xmlns:a16="http://schemas.microsoft.com/office/drawing/2014/main" id="{BF84619A-6200-87B5-EA27-41381ADE2DB7}"/>
              </a:ext>
            </a:extLst>
          </p:cNvPr>
          <p:cNvSpPr>
            <a:spLocks noGrp="1"/>
          </p:cNvSpPr>
          <p:nvPr>
            <p:ph type="body" sz="quarter" idx="3" hasCustomPrompt="1"/>
          </p:nvPr>
        </p:nvSpPr>
        <p:spPr>
          <a:xfrm>
            <a:off x="6825253" y="1635629"/>
            <a:ext cx="4459560" cy="332399"/>
          </a:xfrm>
          <a:prstGeom prst="rect">
            <a:avLst/>
          </a:prstGeom>
        </p:spPr>
        <p:txBody>
          <a:bodyPr wrap="square" lIns="0" tIns="0" rIns="0" bIns="0" anchor="t" anchorCtr="0">
            <a:spAutoFit/>
          </a:bodyPr>
          <a:lstStyle>
            <a:lvl1pPr marL="0" indent="0">
              <a:buNone/>
              <a:defRPr sz="2400" b="1" i="0" baseline="0">
                <a:solidFill>
                  <a:schemeClr val="tx1"/>
                </a:solidFill>
                <a:latin typeface="Sentinel 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Content Title Here</a:t>
            </a:r>
          </a:p>
        </p:txBody>
      </p:sp>
      <p:sp>
        <p:nvSpPr>
          <p:cNvPr id="7" name="Footer Placeholder 3">
            <a:extLst>
              <a:ext uri="{FF2B5EF4-FFF2-40B4-BE49-F238E27FC236}">
                <a16:creationId xmlns:a16="http://schemas.microsoft.com/office/drawing/2014/main" id="{792AA2FC-B83B-27AC-8927-1469E267DD11}"/>
              </a:ext>
            </a:extLst>
          </p:cNvPr>
          <p:cNvSpPr>
            <a:spLocks noGrp="1"/>
          </p:cNvSpPr>
          <p:nvPr>
            <p:ph type="ftr" sz="quarter" idx="11"/>
          </p:nvPr>
        </p:nvSpPr>
        <p:spPr>
          <a:xfrm>
            <a:off x="345856" y="6489065"/>
            <a:ext cx="4114800" cy="192696"/>
          </a:xfrm>
          <a:prstGeom prst="rect">
            <a:avLst/>
          </a:prstGeom>
        </p:spPr>
        <p:txBody>
          <a:bodyPr vert="horz" wrap="square" lIns="0" tIns="0" rIns="0" bIns="0"/>
          <a:lstStyle>
            <a:lvl1pPr algn="l">
              <a:defRPr sz="700" b="0" i="0" baseline="0">
                <a:solidFill>
                  <a:schemeClr val="tx1"/>
                </a:solidFill>
                <a:latin typeface="General Sans" pitchFamily="2" charset="77"/>
              </a:defRPr>
            </a:lvl1pPr>
          </a:lstStyle>
          <a:p>
            <a:r>
              <a:rPr lang="en-CA"/>
              <a:t>Presented by Fair Food Network</a:t>
            </a:r>
            <a:endParaRPr lang="en-US" dirty="0"/>
          </a:p>
        </p:txBody>
      </p:sp>
      <p:sp>
        <p:nvSpPr>
          <p:cNvPr id="8" name="Date Placeholder 2">
            <a:extLst>
              <a:ext uri="{FF2B5EF4-FFF2-40B4-BE49-F238E27FC236}">
                <a16:creationId xmlns:a16="http://schemas.microsoft.com/office/drawing/2014/main" id="{26E35241-B866-DB92-CB35-7003F357AD52}"/>
              </a:ext>
            </a:extLst>
          </p:cNvPr>
          <p:cNvSpPr>
            <a:spLocks noGrp="1"/>
          </p:cNvSpPr>
          <p:nvPr>
            <p:ph type="dt" sz="half" idx="10"/>
          </p:nvPr>
        </p:nvSpPr>
        <p:spPr>
          <a:xfrm>
            <a:off x="9357756" y="6502074"/>
            <a:ext cx="1538844" cy="192696"/>
          </a:xfrm>
          <a:prstGeom prst="rect">
            <a:avLst/>
          </a:prstGeom>
        </p:spPr>
        <p:txBody>
          <a:bodyPr lIns="0" tIns="0" rIns="0" bIns="0"/>
          <a:lstStyle>
            <a:lvl1pPr algn="r">
              <a:defRPr sz="700" b="0" i="0" baseline="0">
                <a:solidFill>
                  <a:schemeClr val="tx1"/>
                </a:solidFill>
                <a:latin typeface="General Sans" pitchFamily="2" charset="77"/>
              </a:defRPr>
            </a:lvl1pPr>
          </a:lstStyle>
          <a:p>
            <a:fld id="{25315C89-F51D-7840-B34D-AF04D99EDBC1}" type="datetime1">
              <a:rPr lang="en-CA" smtClean="0"/>
              <a:pPr/>
              <a:t>2023-04-19</a:t>
            </a:fld>
            <a:endParaRPr lang="en-US" dirty="0"/>
          </a:p>
        </p:txBody>
      </p:sp>
      <p:sp>
        <p:nvSpPr>
          <p:cNvPr id="9" name="Slide Number Placeholder 4">
            <a:extLst>
              <a:ext uri="{FF2B5EF4-FFF2-40B4-BE49-F238E27FC236}">
                <a16:creationId xmlns:a16="http://schemas.microsoft.com/office/drawing/2014/main" id="{841451AA-8A44-7B26-DA6D-24DBBE6054CC}"/>
              </a:ext>
            </a:extLst>
          </p:cNvPr>
          <p:cNvSpPr>
            <a:spLocks noGrp="1"/>
          </p:cNvSpPr>
          <p:nvPr>
            <p:ph type="sldNum" sz="quarter" idx="12"/>
          </p:nvPr>
        </p:nvSpPr>
        <p:spPr>
          <a:xfrm>
            <a:off x="10925997" y="6502073"/>
            <a:ext cx="920147" cy="192696"/>
          </a:xfrm>
          <a:prstGeom prst="rect">
            <a:avLst/>
          </a:prstGeom>
        </p:spPr>
        <p:txBody>
          <a:bodyPr lIns="0" tIns="0" rIns="0" bIns="0"/>
          <a:lstStyle>
            <a:lvl1pPr algn="r">
              <a:defRPr sz="700" b="0" i="0" baseline="0">
                <a:solidFill>
                  <a:schemeClr val="tx1"/>
                </a:solidFill>
                <a:latin typeface="General Sans" pitchFamily="2" charset="77"/>
              </a:defRPr>
            </a:lvl1pPr>
          </a:lstStyle>
          <a:p>
            <a:fld id="{5C73C57B-3D14-5D40-A30D-B3FDB9C2A71E}" type="slidenum">
              <a:rPr lang="en-US" smtClean="0"/>
              <a:pPr/>
              <a:t>‹#›</a:t>
            </a:fld>
            <a:endParaRPr lang="en-US" dirty="0"/>
          </a:p>
        </p:txBody>
      </p:sp>
      <p:sp>
        <p:nvSpPr>
          <p:cNvPr id="10" name="Title 1">
            <a:extLst>
              <a:ext uri="{FF2B5EF4-FFF2-40B4-BE49-F238E27FC236}">
                <a16:creationId xmlns:a16="http://schemas.microsoft.com/office/drawing/2014/main" id="{A1E786B8-D06D-F0F6-A9D6-A473964D0C48}"/>
              </a:ext>
            </a:extLst>
          </p:cNvPr>
          <p:cNvSpPr>
            <a:spLocks noGrp="1"/>
          </p:cNvSpPr>
          <p:nvPr>
            <p:ph type="title" hasCustomPrompt="1"/>
          </p:nvPr>
        </p:nvSpPr>
        <p:spPr>
          <a:xfrm>
            <a:off x="345856" y="469879"/>
            <a:ext cx="4273645" cy="761747"/>
          </a:xfrm>
          <a:prstGeom prst="rect">
            <a:avLst/>
          </a:prstGeom>
        </p:spPr>
        <p:txBody>
          <a:bodyPr wrap="square" lIns="0" tIns="0" rIns="0" bIns="0" anchor="t" anchorCtr="0">
            <a:spAutoFit/>
          </a:bodyPr>
          <a:lstStyle>
            <a:lvl1pPr>
              <a:lnSpc>
                <a:spcPct val="65000"/>
              </a:lnSpc>
              <a:defRPr sz="7200" b="0" i="0" kern="1200" cap="none" spc="100" normalizeH="0" baseline="0">
                <a:solidFill>
                  <a:schemeClr val="tx1"/>
                </a:solidFill>
                <a:latin typeface="Knockout 69 Full Liteweight" panose="02000506050000020004" pitchFamily="2" charset="0"/>
              </a:defRPr>
            </a:lvl1pPr>
          </a:lstStyle>
          <a:p>
            <a:r>
              <a:rPr lang="en-US" dirty="0"/>
              <a:t>LARGE TITLES</a:t>
            </a:r>
          </a:p>
        </p:txBody>
      </p:sp>
    </p:spTree>
    <p:extLst>
      <p:ext uri="{BB962C8B-B14F-4D97-AF65-F5344CB8AC3E}">
        <p14:creationId xmlns:p14="http://schemas.microsoft.com/office/powerpoint/2010/main" val="404101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Content 1">
    <p:bg>
      <p:bgPr>
        <a:solidFill>
          <a:schemeClr val="bg1"/>
        </a:solid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20F09169-815F-8C4E-BE04-0CD6363F7D41}"/>
              </a:ext>
            </a:extLst>
          </p:cNvPr>
          <p:cNvSpPr>
            <a:spLocks noGrp="1"/>
          </p:cNvSpPr>
          <p:nvPr>
            <p:ph type="body" idx="1" hasCustomPrompt="1"/>
          </p:nvPr>
        </p:nvSpPr>
        <p:spPr>
          <a:xfrm>
            <a:off x="3730625" y="1170169"/>
            <a:ext cx="4730750" cy="664797"/>
          </a:xfrm>
          <a:prstGeom prst="rect">
            <a:avLst/>
          </a:prstGeom>
        </p:spPr>
        <p:txBody>
          <a:bodyPr vert="horz" wrap="square" lIns="0" tIns="0" rIns="0" bIns="0" anchor="t" anchorCtr="0">
            <a:spAutoFit/>
          </a:bodyPr>
          <a:lstStyle>
            <a:lvl1pPr marL="0" indent="0" algn="ctr">
              <a:buNone/>
              <a:defRPr sz="2400" b="1" i="0" baseline="0">
                <a:solidFill>
                  <a:schemeClr val="accent1"/>
                </a:solidFill>
                <a:latin typeface="Sentinel 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Statistics Title or Slide Title Goes Here</a:t>
            </a:r>
            <a:endParaRPr lang="en-US" dirty="0"/>
          </a:p>
        </p:txBody>
      </p:sp>
      <p:sp>
        <p:nvSpPr>
          <p:cNvPr id="29" name="Picture Placeholder 5">
            <a:extLst>
              <a:ext uri="{FF2B5EF4-FFF2-40B4-BE49-F238E27FC236}">
                <a16:creationId xmlns:a16="http://schemas.microsoft.com/office/drawing/2014/main" id="{049D1AF0-A4E0-A147-8F14-A91CDA7721B1}"/>
              </a:ext>
            </a:extLst>
          </p:cNvPr>
          <p:cNvSpPr>
            <a:spLocks noGrp="1"/>
          </p:cNvSpPr>
          <p:nvPr>
            <p:ph type="pic" sz="quarter" idx="10"/>
          </p:nvPr>
        </p:nvSpPr>
        <p:spPr>
          <a:xfrm>
            <a:off x="346364" y="2658086"/>
            <a:ext cx="3652612" cy="3526382"/>
          </a:xfrm>
          <a:prstGeom prst="rect">
            <a:avLst/>
          </a:prstGeom>
          <a:solidFill>
            <a:schemeClr val="accent2"/>
          </a:solidFill>
        </p:spPr>
        <p:txBody>
          <a:bodyPr/>
          <a:lstStyle>
            <a:lvl1pPr marL="0" indent="0">
              <a:buNone/>
              <a:defRPr sz="1000" b="0" i="0" baseline="0">
                <a:latin typeface="General Sans" pitchFamily="2" charset="77"/>
              </a:defRPr>
            </a:lvl1pPr>
          </a:lstStyle>
          <a:p>
            <a:endParaRPr lang="en-US" dirty="0"/>
          </a:p>
        </p:txBody>
      </p:sp>
      <p:sp>
        <p:nvSpPr>
          <p:cNvPr id="30" name="Picture Placeholder 5">
            <a:extLst>
              <a:ext uri="{FF2B5EF4-FFF2-40B4-BE49-F238E27FC236}">
                <a16:creationId xmlns:a16="http://schemas.microsoft.com/office/drawing/2014/main" id="{126D19A9-B632-5541-9D66-4E0336374BDB}"/>
              </a:ext>
            </a:extLst>
          </p:cNvPr>
          <p:cNvSpPr>
            <a:spLocks noGrp="1"/>
          </p:cNvSpPr>
          <p:nvPr>
            <p:ph type="pic" sz="quarter" idx="11"/>
          </p:nvPr>
        </p:nvSpPr>
        <p:spPr>
          <a:xfrm>
            <a:off x="8193024" y="2674697"/>
            <a:ext cx="3652612" cy="3526382"/>
          </a:xfrm>
          <a:prstGeom prst="rect">
            <a:avLst/>
          </a:prstGeom>
          <a:solidFill>
            <a:schemeClr val="accent5"/>
          </a:solidFill>
        </p:spPr>
        <p:txBody>
          <a:bodyPr/>
          <a:lstStyle>
            <a:lvl1pPr marL="0" indent="0">
              <a:buNone/>
              <a:defRPr sz="1000" b="0" i="0" baseline="0">
                <a:latin typeface="General Sans" pitchFamily="2" charset="77"/>
              </a:defRPr>
            </a:lvl1pPr>
          </a:lstStyle>
          <a:p>
            <a:endParaRPr lang="en-US" dirty="0"/>
          </a:p>
        </p:txBody>
      </p:sp>
      <p:sp>
        <p:nvSpPr>
          <p:cNvPr id="31" name="Picture Placeholder 5">
            <a:extLst>
              <a:ext uri="{FF2B5EF4-FFF2-40B4-BE49-F238E27FC236}">
                <a16:creationId xmlns:a16="http://schemas.microsoft.com/office/drawing/2014/main" id="{3F1C29A9-7C5F-7C40-8085-7C2CBBDE2633}"/>
              </a:ext>
            </a:extLst>
          </p:cNvPr>
          <p:cNvSpPr>
            <a:spLocks noGrp="1"/>
          </p:cNvSpPr>
          <p:nvPr>
            <p:ph type="pic" sz="quarter" idx="12"/>
          </p:nvPr>
        </p:nvSpPr>
        <p:spPr>
          <a:xfrm>
            <a:off x="4269694" y="2674697"/>
            <a:ext cx="3652612" cy="3526382"/>
          </a:xfrm>
          <a:prstGeom prst="rect">
            <a:avLst/>
          </a:prstGeom>
          <a:solidFill>
            <a:schemeClr val="tx1"/>
          </a:solidFill>
        </p:spPr>
        <p:txBody>
          <a:bodyPr/>
          <a:lstStyle>
            <a:lvl1pPr marL="0" indent="0">
              <a:buNone/>
              <a:defRPr sz="1000" b="0" i="0" baseline="0">
                <a:solidFill>
                  <a:schemeClr val="bg1"/>
                </a:solidFill>
                <a:latin typeface="General Sans" pitchFamily="2" charset="77"/>
              </a:defRPr>
            </a:lvl1pPr>
          </a:lstStyle>
          <a:p>
            <a:endParaRPr lang="en-US" dirty="0"/>
          </a:p>
        </p:txBody>
      </p:sp>
      <p:sp>
        <p:nvSpPr>
          <p:cNvPr id="35" name="Text Placeholder 20">
            <a:extLst>
              <a:ext uri="{FF2B5EF4-FFF2-40B4-BE49-F238E27FC236}">
                <a16:creationId xmlns:a16="http://schemas.microsoft.com/office/drawing/2014/main" id="{3AF113A9-D0E4-F543-A5C5-F96197D860D3}"/>
              </a:ext>
            </a:extLst>
          </p:cNvPr>
          <p:cNvSpPr>
            <a:spLocks noGrp="1"/>
          </p:cNvSpPr>
          <p:nvPr>
            <p:ph type="body" sz="quarter" idx="16" hasCustomPrompt="1"/>
          </p:nvPr>
        </p:nvSpPr>
        <p:spPr>
          <a:xfrm>
            <a:off x="573088" y="3035300"/>
            <a:ext cx="3157537" cy="488188"/>
          </a:xfrm>
          <a:prstGeom prst="rect">
            <a:avLst/>
          </a:prstGeom>
        </p:spPr>
        <p:txBody>
          <a:bodyPr lIns="0" tIns="0" rIns="0" bIns="0"/>
          <a:lstStyle>
            <a:lvl1pPr marL="0" indent="0">
              <a:lnSpc>
                <a:spcPct val="100000"/>
              </a:lnSpc>
              <a:spcBef>
                <a:spcPts val="0"/>
              </a:spcBef>
              <a:buNone/>
              <a:defRPr sz="1200" b="1" i="0" baseline="0">
                <a:latin typeface="General Sans" pitchFamily="2" charset="77"/>
              </a:defRPr>
            </a:lvl1pPr>
            <a:lvl2pPr>
              <a:defRPr sz="1400" b="1" i="0" baseline="0"/>
            </a:lvl2pPr>
            <a:lvl3pPr>
              <a:defRPr sz="1400" b="1" i="0" baseline="0"/>
            </a:lvl3pPr>
            <a:lvl4pPr>
              <a:defRPr sz="1400" b="1" i="0" baseline="0"/>
            </a:lvl4pPr>
            <a:lvl5pPr>
              <a:defRPr sz="1400" b="1" i="0" baseline="0"/>
            </a:lvl5pPr>
          </a:lstStyle>
          <a:p>
            <a:pPr lvl="0"/>
            <a:r>
              <a:rPr lang="en-US" dirty="0"/>
              <a:t>LOREM IPSUM DOLOR SIT AMET DAMIR CONSECTETUER DESUA</a:t>
            </a:r>
          </a:p>
        </p:txBody>
      </p:sp>
      <p:sp>
        <p:nvSpPr>
          <p:cNvPr id="36" name="Content Placeholder 2">
            <a:extLst>
              <a:ext uri="{FF2B5EF4-FFF2-40B4-BE49-F238E27FC236}">
                <a16:creationId xmlns:a16="http://schemas.microsoft.com/office/drawing/2014/main" id="{8615BB1E-9CA4-7D41-A72C-60ED11EDD29F}"/>
              </a:ext>
            </a:extLst>
          </p:cNvPr>
          <p:cNvSpPr>
            <a:spLocks noGrp="1"/>
          </p:cNvSpPr>
          <p:nvPr>
            <p:ph idx="17" hasCustomPrompt="1"/>
          </p:nvPr>
        </p:nvSpPr>
        <p:spPr>
          <a:xfrm>
            <a:off x="573088" y="3784383"/>
            <a:ext cx="3157537" cy="1420902"/>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tx1"/>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37" name="Text Placeholder 20">
            <a:extLst>
              <a:ext uri="{FF2B5EF4-FFF2-40B4-BE49-F238E27FC236}">
                <a16:creationId xmlns:a16="http://schemas.microsoft.com/office/drawing/2014/main" id="{58F2B93C-C4F8-CA42-81F6-9ED979BFF98C}"/>
              </a:ext>
            </a:extLst>
          </p:cNvPr>
          <p:cNvSpPr>
            <a:spLocks noGrp="1"/>
          </p:cNvSpPr>
          <p:nvPr>
            <p:ph type="body" sz="quarter" idx="18" hasCustomPrompt="1"/>
          </p:nvPr>
        </p:nvSpPr>
        <p:spPr>
          <a:xfrm>
            <a:off x="4517231" y="3035300"/>
            <a:ext cx="3157537" cy="488188"/>
          </a:xfrm>
          <a:prstGeom prst="rect">
            <a:avLst/>
          </a:prstGeom>
        </p:spPr>
        <p:txBody>
          <a:bodyPr lIns="0" tIns="0" rIns="0" bIns="0"/>
          <a:lstStyle>
            <a:lvl1pPr marL="0" indent="0">
              <a:lnSpc>
                <a:spcPct val="100000"/>
              </a:lnSpc>
              <a:spcBef>
                <a:spcPts val="0"/>
              </a:spcBef>
              <a:buNone/>
              <a:defRPr sz="1200" b="1" i="0" baseline="0">
                <a:solidFill>
                  <a:schemeClr val="bg1"/>
                </a:solidFill>
                <a:latin typeface="General Sans" pitchFamily="2" charset="77"/>
              </a:defRPr>
            </a:lvl1pPr>
            <a:lvl2pPr>
              <a:defRPr sz="1400" b="1" i="0" baseline="0"/>
            </a:lvl2pPr>
            <a:lvl3pPr>
              <a:defRPr sz="1400" b="1" i="0" baseline="0"/>
            </a:lvl3pPr>
            <a:lvl4pPr>
              <a:defRPr sz="1400" b="1" i="0" baseline="0"/>
            </a:lvl4pPr>
            <a:lvl5pPr>
              <a:defRPr sz="1400" b="1" i="0" baseline="0"/>
            </a:lvl5pPr>
          </a:lstStyle>
          <a:p>
            <a:pPr lvl="0"/>
            <a:r>
              <a:rPr lang="en-US" dirty="0"/>
              <a:t>LOREM IPSUM DOLOR SIT AMET DAMIR CONSECTETUER DESUA</a:t>
            </a:r>
          </a:p>
        </p:txBody>
      </p:sp>
      <p:sp>
        <p:nvSpPr>
          <p:cNvPr id="38" name="Content Placeholder 2">
            <a:extLst>
              <a:ext uri="{FF2B5EF4-FFF2-40B4-BE49-F238E27FC236}">
                <a16:creationId xmlns:a16="http://schemas.microsoft.com/office/drawing/2014/main" id="{A8892869-435A-2C46-8C8B-E3BE9225AA9E}"/>
              </a:ext>
            </a:extLst>
          </p:cNvPr>
          <p:cNvSpPr>
            <a:spLocks noGrp="1"/>
          </p:cNvSpPr>
          <p:nvPr>
            <p:ph idx="19" hasCustomPrompt="1"/>
          </p:nvPr>
        </p:nvSpPr>
        <p:spPr>
          <a:xfrm>
            <a:off x="4517231" y="3784383"/>
            <a:ext cx="3157537" cy="1420902"/>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bg1"/>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39" name="Text Placeholder 20">
            <a:extLst>
              <a:ext uri="{FF2B5EF4-FFF2-40B4-BE49-F238E27FC236}">
                <a16:creationId xmlns:a16="http://schemas.microsoft.com/office/drawing/2014/main" id="{8B4FFC8E-A9D0-A446-97BA-BFF4D68A6456}"/>
              </a:ext>
            </a:extLst>
          </p:cNvPr>
          <p:cNvSpPr>
            <a:spLocks noGrp="1"/>
          </p:cNvSpPr>
          <p:nvPr>
            <p:ph type="body" sz="quarter" idx="20" hasCustomPrompt="1"/>
          </p:nvPr>
        </p:nvSpPr>
        <p:spPr>
          <a:xfrm>
            <a:off x="8461375" y="3035300"/>
            <a:ext cx="3157537" cy="488188"/>
          </a:xfrm>
          <a:prstGeom prst="rect">
            <a:avLst/>
          </a:prstGeom>
        </p:spPr>
        <p:txBody>
          <a:bodyPr lIns="0" tIns="0" rIns="0" bIns="0"/>
          <a:lstStyle>
            <a:lvl1pPr marL="0" indent="0">
              <a:lnSpc>
                <a:spcPct val="100000"/>
              </a:lnSpc>
              <a:spcBef>
                <a:spcPts val="0"/>
              </a:spcBef>
              <a:buNone/>
              <a:defRPr sz="1200" b="1" i="0" baseline="0">
                <a:latin typeface="General Sans" pitchFamily="2" charset="77"/>
              </a:defRPr>
            </a:lvl1pPr>
            <a:lvl2pPr>
              <a:defRPr sz="1400" b="1" i="0" baseline="0"/>
            </a:lvl2pPr>
            <a:lvl3pPr>
              <a:defRPr sz="1400" b="1" i="0" baseline="0"/>
            </a:lvl3pPr>
            <a:lvl4pPr>
              <a:defRPr sz="1400" b="1" i="0" baseline="0"/>
            </a:lvl4pPr>
            <a:lvl5pPr>
              <a:defRPr sz="1400" b="1" i="0" baseline="0"/>
            </a:lvl5pPr>
          </a:lstStyle>
          <a:p>
            <a:pPr lvl="0"/>
            <a:r>
              <a:rPr lang="en-US" dirty="0"/>
              <a:t>LOREM IPSUM DOLOR SIT AMET DAMIR CONSECTETUER DESUA</a:t>
            </a:r>
          </a:p>
        </p:txBody>
      </p:sp>
      <p:sp>
        <p:nvSpPr>
          <p:cNvPr id="40" name="Content Placeholder 2">
            <a:extLst>
              <a:ext uri="{FF2B5EF4-FFF2-40B4-BE49-F238E27FC236}">
                <a16:creationId xmlns:a16="http://schemas.microsoft.com/office/drawing/2014/main" id="{C6B104DE-4033-6C44-BC01-440D908946D4}"/>
              </a:ext>
            </a:extLst>
          </p:cNvPr>
          <p:cNvSpPr>
            <a:spLocks noGrp="1"/>
          </p:cNvSpPr>
          <p:nvPr>
            <p:ph idx="21" hasCustomPrompt="1"/>
          </p:nvPr>
        </p:nvSpPr>
        <p:spPr>
          <a:xfrm>
            <a:off x="8461375" y="3784383"/>
            <a:ext cx="3157537" cy="1420902"/>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tx1"/>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15" name="Footer Placeholder 3">
            <a:extLst>
              <a:ext uri="{FF2B5EF4-FFF2-40B4-BE49-F238E27FC236}">
                <a16:creationId xmlns:a16="http://schemas.microsoft.com/office/drawing/2014/main" id="{80D96A93-3359-2309-94D0-08EA843C992A}"/>
              </a:ext>
            </a:extLst>
          </p:cNvPr>
          <p:cNvSpPr>
            <a:spLocks noGrp="1"/>
          </p:cNvSpPr>
          <p:nvPr>
            <p:ph type="ftr" sz="quarter" idx="22"/>
          </p:nvPr>
        </p:nvSpPr>
        <p:spPr>
          <a:xfrm>
            <a:off x="345856" y="6489065"/>
            <a:ext cx="4114800" cy="192696"/>
          </a:xfrm>
          <a:prstGeom prst="rect">
            <a:avLst/>
          </a:prstGeom>
        </p:spPr>
        <p:txBody>
          <a:bodyPr vert="horz" wrap="square" lIns="0" tIns="0" rIns="0" bIns="0"/>
          <a:lstStyle>
            <a:lvl1pPr algn="l">
              <a:defRPr sz="700" b="0" i="0" baseline="0">
                <a:solidFill>
                  <a:schemeClr val="tx1"/>
                </a:solidFill>
                <a:latin typeface="General Sans" pitchFamily="2" charset="77"/>
              </a:defRPr>
            </a:lvl1pPr>
          </a:lstStyle>
          <a:p>
            <a:r>
              <a:rPr lang="en-CA"/>
              <a:t>Presented by Fair Food Network</a:t>
            </a:r>
            <a:endParaRPr lang="en-US" dirty="0"/>
          </a:p>
        </p:txBody>
      </p:sp>
      <p:sp>
        <p:nvSpPr>
          <p:cNvPr id="16" name="Date Placeholder 2">
            <a:extLst>
              <a:ext uri="{FF2B5EF4-FFF2-40B4-BE49-F238E27FC236}">
                <a16:creationId xmlns:a16="http://schemas.microsoft.com/office/drawing/2014/main" id="{3B989050-0DAF-E600-99BC-F4DCE7D86846}"/>
              </a:ext>
            </a:extLst>
          </p:cNvPr>
          <p:cNvSpPr>
            <a:spLocks noGrp="1"/>
          </p:cNvSpPr>
          <p:nvPr>
            <p:ph type="dt" sz="half" idx="23"/>
          </p:nvPr>
        </p:nvSpPr>
        <p:spPr>
          <a:xfrm>
            <a:off x="9357756" y="6502074"/>
            <a:ext cx="1538844" cy="192696"/>
          </a:xfrm>
          <a:prstGeom prst="rect">
            <a:avLst/>
          </a:prstGeom>
        </p:spPr>
        <p:txBody>
          <a:bodyPr lIns="0" tIns="0" rIns="0" bIns="0"/>
          <a:lstStyle>
            <a:lvl1pPr algn="r">
              <a:defRPr sz="700" b="0" i="0" baseline="0">
                <a:solidFill>
                  <a:schemeClr val="tx1"/>
                </a:solidFill>
                <a:latin typeface="General Sans" pitchFamily="2" charset="77"/>
              </a:defRPr>
            </a:lvl1pPr>
          </a:lstStyle>
          <a:p>
            <a:fld id="{25315C89-F51D-7840-B34D-AF04D99EDBC1}" type="datetime1">
              <a:rPr lang="en-CA" smtClean="0"/>
              <a:pPr/>
              <a:t>2023-04-19</a:t>
            </a:fld>
            <a:endParaRPr lang="en-US" dirty="0"/>
          </a:p>
        </p:txBody>
      </p:sp>
      <p:sp>
        <p:nvSpPr>
          <p:cNvPr id="17" name="Slide Number Placeholder 4">
            <a:extLst>
              <a:ext uri="{FF2B5EF4-FFF2-40B4-BE49-F238E27FC236}">
                <a16:creationId xmlns:a16="http://schemas.microsoft.com/office/drawing/2014/main" id="{3E454DD6-4D5A-9D6A-BD7E-C1A90B9520DF}"/>
              </a:ext>
            </a:extLst>
          </p:cNvPr>
          <p:cNvSpPr>
            <a:spLocks noGrp="1"/>
          </p:cNvSpPr>
          <p:nvPr>
            <p:ph type="sldNum" sz="quarter" idx="24"/>
          </p:nvPr>
        </p:nvSpPr>
        <p:spPr>
          <a:xfrm>
            <a:off x="10925997" y="6502073"/>
            <a:ext cx="920147" cy="192696"/>
          </a:xfrm>
          <a:prstGeom prst="rect">
            <a:avLst/>
          </a:prstGeom>
        </p:spPr>
        <p:txBody>
          <a:bodyPr lIns="0" tIns="0" rIns="0" bIns="0"/>
          <a:lstStyle>
            <a:lvl1pPr algn="r">
              <a:defRPr sz="700" b="0" i="0" baseline="0">
                <a:solidFill>
                  <a:schemeClr val="tx1"/>
                </a:solidFill>
                <a:latin typeface="General Sans" pitchFamily="2" charset="77"/>
              </a:defRPr>
            </a:lvl1pPr>
          </a:lstStyle>
          <a:p>
            <a:fld id="{5C73C57B-3D14-5D40-A30D-B3FDB9C2A71E}" type="slidenum">
              <a:rPr lang="en-US" smtClean="0"/>
              <a:pPr/>
              <a:t>‹#›</a:t>
            </a:fld>
            <a:endParaRPr lang="en-US" dirty="0"/>
          </a:p>
        </p:txBody>
      </p:sp>
    </p:spTree>
    <p:extLst>
      <p:ext uri="{BB962C8B-B14F-4D97-AF65-F5344CB8AC3E}">
        <p14:creationId xmlns:p14="http://schemas.microsoft.com/office/powerpoint/2010/main" val="1883753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Content 2">
    <p:bg>
      <p:bgPr>
        <a:solidFill>
          <a:schemeClr val="bg1"/>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CE2EC8D2-E559-4020-787E-110338D24B11}"/>
              </a:ext>
            </a:extLst>
          </p:cNvPr>
          <p:cNvSpPr>
            <a:spLocks noGrp="1"/>
          </p:cNvSpPr>
          <p:nvPr>
            <p:ph type="body" idx="1" hasCustomPrompt="1"/>
          </p:nvPr>
        </p:nvSpPr>
        <p:spPr>
          <a:xfrm>
            <a:off x="3730625" y="1170169"/>
            <a:ext cx="4730750" cy="664797"/>
          </a:xfrm>
          <a:prstGeom prst="rect">
            <a:avLst/>
          </a:prstGeom>
        </p:spPr>
        <p:txBody>
          <a:bodyPr vert="horz" wrap="square" lIns="0" tIns="0" rIns="0" bIns="0" anchor="t" anchorCtr="0">
            <a:spAutoFit/>
          </a:bodyPr>
          <a:lstStyle>
            <a:lvl1pPr marL="0" indent="0" algn="ctr">
              <a:buNone/>
              <a:defRPr sz="2400" b="1" i="0" baseline="0">
                <a:solidFill>
                  <a:schemeClr val="accent1"/>
                </a:solidFill>
                <a:latin typeface="Sentinel 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Statistics Title or Slide Title Goes Here</a:t>
            </a:r>
            <a:endParaRPr lang="en-US" dirty="0"/>
          </a:p>
        </p:txBody>
      </p:sp>
      <p:sp>
        <p:nvSpPr>
          <p:cNvPr id="18" name="Text Placeholder 20">
            <a:extLst>
              <a:ext uri="{FF2B5EF4-FFF2-40B4-BE49-F238E27FC236}">
                <a16:creationId xmlns:a16="http://schemas.microsoft.com/office/drawing/2014/main" id="{9C9B303F-666C-5D63-2EC7-88B38DF85A18}"/>
              </a:ext>
            </a:extLst>
          </p:cNvPr>
          <p:cNvSpPr>
            <a:spLocks noGrp="1"/>
          </p:cNvSpPr>
          <p:nvPr>
            <p:ph type="body" sz="quarter" idx="16" hasCustomPrompt="1"/>
          </p:nvPr>
        </p:nvSpPr>
        <p:spPr>
          <a:xfrm>
            <a:off x="342105" y="2358795"/>
            <a:ext cx="3157537" cy="1154162"/>
          </a:xfrm>
          <a:prstGeom prst="rect">
            <a:avLst/>
          </a:prstGeom>
        </p:spPr>
        <p:txBody>
          <a:bodyPr lIns="0" tIns="0" rIns="0" bIns="0">
            <a:spAutoFit/>
          </a:bodyPr>
          <a:lstStyle>
            <a:lvl1pPr marL="0" indent="0" algn="ctr">
              <a:lnSpc>
                <a:spcPct val="100000"/>
              </a:lnSpc>
              <a:spcBef>
                <a:spcPts val="0"/>
              </a:spcBef>
              <a:buNone/>
              <a:defRPr sz="7500" b="1" i="0" baseline="0">
                <a:latin typeface="General Sans" pitchFamily="2" charset="77"/>
              </a:defRPr>
            </a:lvl1pPr>
            <a:lvl2pPr>
              <a:defRPr sz="1400" b="1" i="0" baseline="0"/>
            </a:lvl2pPr>
            <a:lvl3pPr>
              <a:defRPr sz="1400" b="1" i="0" baseline="0"/>
            </a:lvl3pPr>
            <a:lvl4pPr>
              <a:defRPr sz="1400" b="1" i="0" baseline="0"/>
            </a:lvl4pPr>
            <a:lvl5pPr>
              <a:defRPr sz="1400" b="1" i="0" baseline="0"/>
            </a:lvl5pPr>
          </a:lstStyle>
          <a:p>
            <a:pPr lvl="0"/>
            <a:r>
              <a:rPr lang="en-US" dirty="0"/>
              <a:t>1 in 5</a:t>
            </a:r>
          </a:p>
        </p:txBody>
      </p:sp>
      <p:sp>
        <p:nvSpPr>
          <p:cNvPr id="19" name="Content Placeholder 2">
            <a:extLst>
              <a:ext uri="{FF2B5EF4-FFF2-40B4-BE49-F238E27FC236}">
                <a16:creationId xmlns:a16="http://schemas.microsoft.com/office/drawing/2014/main" id="{E6ABA216-F077-4180-81DC-A10A0C6CE6DE}"/>
              </a:ext>
            </a:extLst>
          </p:cNvPr>
          <p:cNvSpPr>
            <a:spLocks noGrp="1"/>
          </p:cNvSpPr>
          <p:nvPr>
            <p:ph idx="17" hasCustomPrompt="1"/>
          </p:nvPr>
        </p:nvSpPr>
        <p:spPr>
          <a:xfrm>
            <a:off x="342105" y="3784383"/>
            <a:ext cx="3157537" cy="1420902"/>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tx2"/>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20" name="Content Placeholder 2">
            <a:extLst>
              <a:ext uri="{FF2B5EF4-FFF2-40B4-BE49-F238E27FC236}">
                <a16:creationId xmlns:a16="http://schemas.microsoft.com/office/drawing/2014/main" id="{BB2F2F67-E75E-D2A7-2FD9-2EE642699E92}"/>
              </a:ext>
            </a:extLst>
          </p:cNvPr>
          <p:cNvSpPr>
            <a:spLocks noGrp="1"/>
          </p:cNvSpPr>
          <p:nvPr>
            <p:ph idx="19" hasCustomPrompt="1"/>
          </p:nvPr>
        </p:nvSpPr>
        <p:spPr>
          <a:xfrm>
            <a:off x="4517231" y="3784383"/>
            <a:ext cx="3157537" cy="1420902"/>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tx2"/>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21" name="Content Placeholder 2">
            <a:extLst>
              <a:ext uri="{FF2B5EF4-FFF2-40B4-BE49-F238E27FC236}">
                <a16:creationId xmlns:a16="http://schemas.microsoft.com/office/drawing/2014/main" id="{A086FC88-13FC-5EEF-058A-02A6FD064021}"/>
              </a:ext>
            </a:extLst>
          </p:cNvPr>
          <p:cNvSpPr>
            <a:spLocks noGrp="1"/>
          </p:cNvSpPr>
          <p:nvPr>
            <p:ph idx="21" hasCustomPrompt="1"/>
          </p:nvPr>
        </p:nvSpPr>
        <p:spPr>
          <a:xfrm>
            <a:off x="8688607" y="3784383"/>
            <a:ext cx="3157537" cy="1420902"/>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tx2"/>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22" name="Text Placeholder 20">
            <a:extLst>
              <a:ext uri="{FF2B5EF4-FFF2-40B4-BE49-F238E27FC236}">
                <a16:creationId xmlns:a16="http://schemas.microsoft.com/office/drawing/2014/main" id="{B6AD0E41-7A2D-8803-E66B-7DEEF106D0F9}"/>
              </a:ext>
            </a:extLst>
          </p:cNvPr>
          <p:cNvSpPr>
            <a:spLocks noGrp="1"/>
          </p:cNvSpPr>
          <p:nvPr>
            <p:ph type="body" sz="quarter" idx="22" hasCustomPrompt="1"/>
          </p:nvPr>
        </p:nvSpPr>
        <p:spPr>
          <a:xfrm>
            <a:off x="4517230" y="2358795"/>
            <a:ext cx="3157537" cy="1154162"/>
          </a:xfrm>
          <a:prstGeom prst="rect">
            <a:avLst/>
          </a:prstGeom>
        </p:spPr>
        <p:txBody>
          <a:bodyPr lIns="0" tIns="0" rIns="0" bIns="0">
            <a:spAutoFit/>
          </a:bodyPr>
          <a:lstStyle>
            <a:lvl1pPr marL="0" indent="0" algn="ctr">
              <a:lnSpc>
                <a:spcPct val="100000"/>
              </a:lnSpc>
              <a:spcBef>
                <a:spcPts val="0"/>
              </a:spcBef>
              <a:buNone/>
              <a:defRPr sz="7500" b="1" i="0" baseline="0">
                <a:latin typeface="General Sans" pitchFamily="2" charset="77"/>
              </a:defRPr>
            </a:lvl1pPr>
            <a:lvl2pPr>
              <a:defRPr sz="1400" b="1" i="0" baseline="0"/>
            </a:lvl2pPr>
            <a:lvl3pPr>
              <a:defRPr sz="1400" b="1" i="0" baseline="0"/>
            </a:lvl3pPr>
            <a:lvl4pPr>
              <a:defRPr sz="1400" b="1" i="0" baseline="0"/>
            </a:lvl4pPr>
            <a:lvl5pPr>
              <a:defRPr sz="1400" b="1" i="0" baseline="0"/>
            </a:lvl5pPr>
          </a:lstStyle>
          <a:p>
            <a:pPr lvl="0"/>
            <a:r>
              <a:rPr lang="en-US" dirty="0"/>
              <a:t>25%</a:t>
            </a:r>
          </a:p>
        </p:txBody>
      </p:sp>
      <p:sp>
        <p:nvSpPr>
          <p:cNvPr id="23" name="Text Placeholder 20">
            <a:extLst>
              <a:ext uri="{FF2B5EF4-FFF2-40B4-BE49-F238E27FC236}">
                <a16:creationId xmlns:a16="http://schemas.microsoft.com/office/drawing/2014/main" id="{43A483CD-A14C-19C1-6DFD-1D21532AEDC1}"/>
              </a:ext>
            </a:extLst>
          </p:cNvPr>
          <p:cNvSpPr>
            <a:spLocks noGrp="1"/>
          </p:cNvSpPr>
          <p:nvPr>
            <p:ph type="body" sz="quarter" idx="23" hasCustomPrompt="1"/>
          </p:nvPr>
        </p:nvSpPr>
        <p:spPr>
          <a:xfrm>
            <a:off x="8688607" y="2358795"/>
            <a:ext cx="3157537" cy="1154162"/>
          </a:xfrm>
          <a:prstGeom prst="rect">
            <a:avLst/>
          </a:prstGeom>
        </p:spPr>
        <p:txBody>
          <a:bodyPr lIns="0" tIns="0" rIns="0" bIns="0">
            <a:spAutoFit/>
          </a:bodyPr>
          <a:lstStyle>
            <a:lvl1pPr marL="0" indent="0" algn="ctr">
              <a:lnSpc>
                <a:spcPct val="100000"/>
              </a:lnSpc>
              <a:spcBef>
                <a:spcPts val="0"/>
              </a:spcBef>
              <a:buNone/>
              <a:defRPr sz="7500" b="1" i="0" baseline="0">
                <a:latin typeface="General Sans" pitchFamily="2" charset="77"/>
              </a:defRPr>
            </a:lvl1pPr>
            <a:lvl2pPr>
              <a:defRPr sz="1400" b="1" i="0" baseline="0"/>
            </a:lvl2pPr>
            <a:lvl3pPr>
              <a:defRPr sz="1400" b="1" i="0" baseline="0"/>
            </a:lvl3pPr>
            <a:lvl4pPr>
              <a:defRPr sz="1400" b="1" i="0" baseline="0"/>
            </a:lvl4pPr>
            <a:lvl5pPr>
              <a:defRPr sz="1400" b="1" i="0" baseline="0"/>
            </a:lvl5pPr>
          </a:lstStyle>
          <a:p>
            <a:pPr lvl="0"/>
            <a:r>
              <a:rPr lang="en-US" dirty="0"/>
              <a:t>1.25M</a:t>
            </a:r>
          </a:p>
        </p:txBody>
      </p:sp>
      <p:sp>
        <p:nvSpPr>
          <p:cNvPr id="12" name="Footer Placeholder 3">
            <a:extLst>
              <a:ext uri="{FF2B5EF4-FFF2-40B4-BE49-F238E27FC236}">
                <a16:creationId xmlns:a16="http://schemas.microsoft.com/office/drawing/2014/main" id="{463313F6-ABCA-DB56-9508-B2040AA59443}"/>
              </a:ext>
            </a:extLst>
          </p:cNvPr>
          <p:cNvSpPr>
            <a:spLocks noGrp="1"/>
          </p:cNvSpPr>
          <p:nvPr>
            <p:ph type="ftr" sz="quarter" idx="11"/>
          </p:nvPr>
        </p:nvSpPr>
        <p:spPr>
          <a:xfrm>
            <a:off x="345856" y="6489065"/>
            <a:ext cx="4114800" cy="192696"/>
          </a:xfrm>
          <a:prstGeom prst="rect">
            <a:avLst/>
          </a:prstGeom>
        </p:spPr>
        <p:txBody>
          <a:bodyPr vert="horz" wrap="square" lIns="0" tIns="0" rIns="0" bIns="0"/>
          <a:lstStyle>
            <a:lvl1pPr algn="l">
              <a:defRPr sz="700" b="0" i="0" baseline="0">
                <a:solidFill>
                  <a:schemeClr val="tx1"/>
                </a:solidFill>
                <a:latin typeface="General Sans" pitchFamily="2" charset="77"/>
              </a:defRPr>
            </a:lvl1pPr>
          </a:lstStyle>
          <a:p>
            <a:r>
              <a:rPr lang="en-CA"/>
              <a:t>Presented by Fair Food Network</a:t>
            </a:r>
            <a:endParaRPr lang="en-US" dirty="0"/>
          </a:p>
        </p:txBody>
      </p:sp>
      <p:sp>
        <p:nvSpPr>
          <p:cNvPr id="13" name="Date Placeholder 2">
            <a:extLst>
              <a:ext uri="{FF2B5EF4-FFF2-40B4-BE49-F238E27FC236}">
                <a16:creationId xmlns:a16="http://schemas.microsoft.com/office/drawing/2014/main" id="{217B3A81-5178-1E05-D1FF-014BA3653FB4}"/>
              </a:ext>
            </a:extLst>
          </p:cNvPr>
          <p:cNvSpPr>
            <a:spLocks noGrp="1"/>
          </p:cNvSpPr>
          <p:nvPr>
            <p:ph type="dt" sz="half" idx="10"/>
          </p:nvPr>
        </p:nvSpPr>
        <p:spPr>
          <a:xfrm>
            <a:off x="9357756" y="6502074"/>
            <a:ext cx="1538844" cy="192696"/>
          </a:xfrm>
          <a:prstGeom prst="rect">
            <a:avLst/>
          </a:prstGeom>
        </p:spPr>
        <p:txBody>
          <a:bodyPr lIns="0" tIns="0" rIns="0" bIns="0"/>
          <a:lstStyle>
            <a:lvl1pPr algn="r">
              <a:defRPr sz="700" b="0" i="0" baseline="0">
                <a:solidFill>
                  <a:schemeClr val="tx1"/>
                </a:solidFill>
                <a:latin typeface="General Sans" pitchFamily="2" charset="77"/>
              </a:defRPr>
            </a:lvl1pPr>
          </a:lstStyle>
          <a:p>
            <a:fld id="{25315C89-F51D-7840-B34D-AF04D99EDBC1}" type="datetime1">
              <a:rPr lang="en-CA" smtClean="0"/>
              <a:pPr/>
              <a:t>2023-04-19</a:t>
            </a:fld>
            <a:endParaRPr lang="en-US" dirty="0"/>
          </a:p>
        </p:txBody>
      </p:sp>
      <p:sp>
        <p:nvSpPr>
          <p:cNvPr id="14" name="Slide Number Placeholder 4">
            <a:extLst>
              <a:ext uri="{FF2B5EF4-FFF2-40B4-BE49-F238E27FC236}">
                <a16:creationId xmlns:a16="http://schemas.microsoft.com/office/drawing/2014/main" id="{F008B956-F98F-2E5D-023F-AB646F06A862}"/>
              </a:ext>
            </a:extLst>
          </p:cNvPr>
          <p:cNvSpPr>
            <a:spLocks noGrp="1"/>
          </p:cNvSpPr>
          <p:nvPr>
            <p:ph type="sldNum" sz="quarter" idx="12"/>
          </p:nvPr>
        </p:nvSpPr>
        <p:spPr>
          <a:xfrm>
            <a:off x="10925997" y="6502073"/>
            <a:ext cx="920147" cy="192696"/>
          </a:xfrm>
          <a:prstGeom prst="rect">
            <a:avLst/>
          </a:prstGeom>
        </p:spPr>
        <p:txBody>
          <a:bodyPr lIns="0" tIns="0" rIns="0" bIns="0"/>
          <a:lstStyle>
            <a:lvl1pPr algn="r">
              <a:defRPr sz="700" b="0" i="0" baseline="0">
                <a:solidFill>
                  <a:schemeClr val="tx1"/>
                </a:solidFill>
                <a:latin typeface="General Sans" pitchFamily="2" charset="77"/>
              </a:defRPr>
            </a:lvl1pPr>
          </a:lstStyle>
          <a:p>
            <a:fld id="{5C73C57B-3D14-5D40-A30D-B3FDB9C2A71E}" type="slidenum">
              <a:rPr lang="en-US" smtClean="0"/>
              <a:pPr/>
              <a:t>‹#›</a:t>
            </a:fld>
            <a:endParaRPr lang="en-US" dirty="0"/>
          </a:p>
        </p:txBody>
      </p:sp>
    </p:spTree>
    <p:extLst>
      <p:ext uri="{BB962C8B-B14F-4D97-AF65-F5344CB8AC3E}">
        <p14:creationId xmlns:p14="http://schemas.microsoft.com/office/powerpoint/2010/main" val="147058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Text Flex">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84855A8-D813-9977-F090-6059527CB6C1}"/>
              </a:ext>
            </a:extLst>
          </p:cNvPr>
          <p:cNvSpPr>
            <a:spLocks noGrp="1"/>
          </p:cNvSpPr>
          <p:nvPr>
            <p:ph type="pic" sz="quarter" idx="27" hasCustomPrompt="1"/>
          </p:nvPr>
        </p:nvSpPr>
        <p:spPr>
          <a:xfrm>
            <a:off x="6446838" y="0"/>
            <a:ext cx="5745161" cy="6858000"/>
          </a:xfrm>
          <a:prstGeom prst="rect">
            <a:avLst/>
          </a:prstGeom>
          <a:solidFill>
            <a:schemeClr val="bg1"/>
          </a:solidFill>
        </p:spPr>
        <p:txBody>
          <a:bodyPr/>
          <a:lstStyle>
            <a:lvl1pPr marL="0" indent="0">
              <a:buNone/>
              <a:defRPr sz="1000" b="0" i="0" baseline="0">
                <a:latin typeface="General Sans" pitchFamily="2" charset="77"/>
              </a:defRPr>
            </a:lvl1pPr>
          </a:lstStyle>
          <a:p>
            <a:r>
              <a:rPr lang="en-US" dirty="0"/>
              <a:t>Change this color</a:t>
            </a:r>
          </a:p>
        </p:txBody>
      </p:sp>
      <p:sp>
        <p:nvSpPr>
          <p:cNvPr id="16" name="Content Placeholder 2">
            <a:extLst>
              <a:ext uri="{FF2B5EF4-FFF2-40B4-BE49-F238E27FC236}">
                <a16:creationId xmlns:a16="http://schemas.microsoft.com/office/drawing/2014/main" id="{FFAFB88C-F5E6-EA35-6293-63AB9BD20F8B}"/>
              </a:ext>
            </a:extLst>
          </p:cNvPr>
          <p:cNvSpPr>
            <a:spLocks noGrp="1"/>
          </p:cNvSpPr>
          <p:nvPr>
            <p:ph idx="1" hasCustomPrompt="1"/>
          </p:nvPr>
        </p:nvSpPr>
        <p:spPr>
          <a:xfrm>
            <a:off x="7127976" y="2263080"/>
            <a:ext cx="4459560" cy="2489912"/>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tx2"/>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17" name="Text Placeholder 4">
            <a:extLst>
              <a:ext uri="{FF2B5EF4-FFF2-40B4-BE49-F238E27FC236}">
                <a16:creationId xmlns:a16="http://schemas.microsoft.com/office/drawing/2014/main" id="{606DA2D6-6FE0-2C88-52DF-20813BD421DD}"/>
              </a:ext>
            </a:extLst>
          </p:cNvPr>
          <p:cNvSpPr>
            <a:spLocks noGrp="1"/>
          </p:cNvSpPr>
          <p:nvPr>
            <p:ph type="body" sz="quarter" idx="3" hasCustomPrompt="1"/>
          </p:nvPr>
        </p:nvSpPr>
        <p:spPr>
          <a:xfrm>
            <a:off x="7127976" y="1635628"/>
            <a:ext cx="4459560" cy="332399"/>
          </a:xfrm>
          <a:prstGeom prst="rect">
            <a:avLst/>
          </a:prstGeom>
        </p:spPr>
        <p:txBody>
          <a:bodyPr wrap="square" lIns="0" tIns="0" rIns="0" bIns="0" anchor="t" anchorCtr="0">
            <a:spAutoFit/>
          </a:bodyPr>
          <a:lstStyle>
            <a:lvl1pPr marL="0" indent="0">
              <a:buNone/>
              <a:defRPr sz="2400" b="1" i="0" baseline="0">
                <a:solidFill>
                  <a:schemeClr val="accent1"/>
                </a:solidFill>
                <a:latin typeface="Sentinel 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Content Title Here</a:t>
            </a:r>
          </a:p>
        </p:txBody>
      </p:sp>
      <p:sp>
        <p:nvSpPr>
          <p:cNvPr id="8" name="Footer Placeholder 3">
            <a:extLst>
              <a:ext uri="{FF2B5EF4-FFF2-40B4-BE49-F238E27FC236}">
                <a16:creationId xmlns:a16="http://schemas.microsoft.com/office/drawing/2014/main" id="{E2270C98-8073-C183-40CB-AC94228E41BB}"/>
              </a:ext>
            </a:extLst>
          </p:cNvPr>
          <p:cNvSpPr>
            <a:spLocks noGrp="1"/>
          </p:cNvSpPr>
          <p:nvPr>
            <p:ph type="ftr" sz="quarter" idx="11"/>
          </p:nvPr>
        </p:nvSpPr>
        <p:spPr>
          <a:xfrm>
            <a:off x="345856" y="6489065"/>
            <a:ext cx="4114800" cy="192696"/>
          </a:xfrm>
          <a:prstGeom prst="rect">
            <a:avLst/>
          </a:prstGeom>
        </p:spPr>
        <p:txBody>
          <a:bodyPr vert="horz" wrap="square" lIns="0" tIns="0" rIns="0" bIns="0"/>
          <a:lstStyle>
            <a:lvl1pPr algn="l">
              <a:defRPr sz="700" b="0" i="0" baseline="0">
                <a:solidFill>
                  <a:schemeClr val="tx1"/>
                </a:solidFill>
                <a:latin typeface="General Sans" pitchFamily="2" charset="77"/>
              </a:defRPr>
            </a:lvl1pPr>
          </a:lstStyle>
          <a:p>
            <a:r>
              <a:rPr lang="en-CA"/>
              <a:t>Presented by Fair Food Network</a:t>
            </a:r>
            <a:endParaRPr lang="en-US" dirty="0"/>
          </a:p>
        </p:txBody>
      </p:sp>
      <p:sp>
        <p:nvSpPr>
          <p:cNvPr id="9" name="Date Placeholder 2">
            <a:extLst>
              <a:ext uri="{FF2B5EF4-FFF2-40B4-BE49-F238E27FC236}">
                <a16:creationId xmlns:a16="http://schemas.microsoft.com/office/drawing/2014/main" id="{17D8D117-BDCA-1FCF-DD98-C0D030450F55}"/>
              </a:ext>
            </a:extLst>
          </p:cNvPr>
          <p:cNvSpPr>
            <a:spLocks noGrp="1"/>
          </p:cNvSpPr>
          <p:nvPr>
            <p:ph type="dt" sz="half" idx="10"/>
          </p:nvPr>
        </p:nvSpPr>
        <p:spPr>
          <a:xfrm>
            <a:off x="9357756" y="6502074"/>
            <a:ext cx="1538844" cy="192696"/>
          </a:xfrm>
          <a:prstGeom prst="rect">
            <a:avLst/>
          </a:prstGeom>
        </p:spPr>
        <p:txBody>
          <a:bodyPr lIns="0" tIns="0" rIns="0" bIns="0"/>
          <a:lstStyle>
            <a:lvl1pPr algn="r">
              <a:defRPr sz="700" b="0" i="0" baseline="0">
                <a:solidFill>
                  <a:schemeClr val="tx1"/>
                </a:solidFill>
                <a:latin typeface="General Sans" pitchFamily="2" charset="77"/>
              </a:defRPr>
            </a:lvl1pPr>
          </a:lstStyle>
          <a:p>
            <a:fld id="{25315C89-F51D-7840-B34D-AF04D99EDBC1}" type="datetime1">
              <a:rPr lang="en-CA" smtClean="0"/>
              <a:pPr/>
              <a:t>2023-04-19</a:t>
            </a:fld>
            <a:endParaRPr lang="en-US" dirty="0"/>
          </a:p>
        </p:txBody>
      </p:sp>
      <p:sp>
        <p:nvSpPr>
          <p:cNvPr id="10" name="Slide Number Placeholder 4">
            <a:extLst>
              <a:ext uri="{FF2B5EF4-FFF2-40B4-BE49-F238E27FC236}">
                <a16:creationId xmlns:a16="http://schemas.microsoft.com/office/drawing/2014/main" id="{2C8C7DE2-24F8-393B-4638-D0270A522C9C}"/>
              </a:ext>
            </a:extLst>
          </p:cNvPr>
          <p:cNvSpPr>
            <a:spLocks noGrp="1"/>
          </p:cNvSpPr>
          <p:nvPr>
            <p:ph type="sldNum" sz="quarter" idx="12"/>
          </p:nvPr>
        </p:nvSpPr>
        <p:spPr>
          <a:xfrm>
            <a:off x="10925997" y="6502073"/>
            <a:ext cx="920147" cy="192696"/>
          </a:xfrm>
          <a:prstGeom prst="rect">
            <a:avLst/>
          </a:prstGeom>
        </p:spPr>
        <p:txBody>
          <a:bodyPr lIns="0" tIns="0" rIns="0" bIns="0"/>
          <a:lstStyle>
            <a:lvl1pPr algn="r">
              <a:defRPr sz="700" b="0" i="0" baseline="0">
                <a:solidFill>
                  <a:schemeClr val="tx1"/>
                </a:solidFill>
                <a:latin typeface="General Sans" pitchFamily="2" charset="77"/>
              </a:defRPr>
            </a:lvl1pPr>
          </a:lstStyle>
          <a:p>
            <a:fld id="{5C73C57B-3D14-5D40-A30D-B3FDB9C2A71E}" type="slidenum">
              <a:rPr lang="en-US" smtClean="0"/>
              <a:pPr/>
              <a:t>‹#›</a:t>
            </a:fld>
            <a:endParaRPr lang="en-US" dirty="0"/>
          </a:p>
        </p:txBody>
      </p:sp>
      <p:sp>
        <p:nvSpPr>
          <p:cNvPr id="11" name="Title 1">
            <a:extLst>
              <a:ext uri="{FF2B5EF4-FFF2-40B4-BE49-F238E27FC236}">
                <a16:creationId xmlns:a16="http://schemas.microsoft.com/office/drawing/2014/main" id="{B769904D-923F-F082-DC9B-FD526482B831}"/>
              </a:ext>
            </a:extLst>
          </p:cNvPr>
          <p:cNvSpPr>
            <a:spLocks noGrp="1"/>
          </p:cNvSpPr>
          <p:nvPr>
            <p:ph type="title" hasCustomPrompt="1"/>
          </p:nvPr>
        </p:nvSpPr>
        <p:spPr>
          <a:xfrm>
            <a:off x="345856" y="469879"/>
            <a:ext cx="4273645" cy="761747"/>
          </a:xfrm>
          <a:prstGeom prst="rect">
            <a:avLst/>
          </a:prstGeom>
        </p:spPr>
        <p:txBody>
          <a:bodyPr wrap="square" lIns="0" tIns="0" rIns="0" bIns="0" anchor="t" anchorCtr="0">
            <a:spAutoFit/>
          </a:bodyPr>
          <a:lstStyle>
            <a:lvl1pPr>
              <a:lnSpc>
                <a:spcPct val="65000"/>
              </a:lnSpc>
              <a:defRPr sz="7200" b="0" i="0" kern="1200" cap="none" spc="100" normalizeH="0" baseline="0">
                <a:solidFill>
                  <a:schemeClr val="tx1"/>
                </a:solidFill>
                <a:latin typeface="Knockout 69 Full Liteweight" panose="02000506050000020004" pitchFamily="2" charset="0"/>
              </a:defRPr>
            </a:lvl1pPr>
          </a:lstStyle>
          <a:p>
            <a:r>
              <a:rPr lang="en-US" dirty="0"/>
              <a:t>LARGE TITLES</a:t>
            </a:r>
          </a:p>
        </p:txBody>
      </p:sp>
    </p:spTree>
    <p:extLst>
      <p:ext uri="{BB962C8B-B14F-4D97-AF65-F5344CB8AC3E}">
        <p14:creationId xmlns:p14="http://schemas.microsoft.com/office/powerpoint/2010/main" val="44560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Text Dark 2">
    <p:bg>
      <p:bgPr>
        <a:solidFill>
          <a:schemeClr val="tx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26EC226-8F6C-854C-8FD1-8E6E517F8176}"/>
              </a:ext>
            </a:extLst>
          </p:cNvPr>
          <p:cNvSpPr>
            <a:spLocks noGrp="1"/>
          </p:cNvSpPr>
          <p:nvPr>
            <p:ph idx="1" hasCustomPrompt="1"/>
          </p:nvPr>
        </p:nvSpPr>
        <p:spPr>
          <a:xfrm>
            <a:off x="7386584" y="2263080"/>
            <a:ext cx="4459560" cy="2489912"/>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baseline="0">
                <a:solidFill>
                  <a:schemeClr val="bg1"/>
                </a:solidFill>
                <a:latin typeface="General Sans" pitchFamily="2" charset="77"/>
              </a:defRPr>
            </a:lvl1pPr>
            <a:lvl2pPr>
              <a:lnSpc>
                <a:spcPct val="80000"/>
              </a:lnSpc>
              <a:defRPr sz="1600" baseline="0"/>
            </a:lvl2pPr>
            <a:lvl3pPr>
              <a:lnSpc>
                <a:spcPct val="80000"/>
              </a:lnSpc>
              <a:defRPr sz="1600" baseline="0"/>
            </a:lvl3pPr>
            <a:lvl4pPr>
              <a:lnSpc>
                <a:spcPct val="80000"/>
              </a:lnSpc>
              <a:defRPr sz="1600" baseline="0"/>
            </a:lvl4pPr>
            <a:lvl5pPr>
              <a:lnSpc>
                <a:spcPct val="80000"/>
              </a:lnSpc>
              <a:defRPr sz="1600" baseline="0"/>
            </a:lvl5pPr>
          </a:lstStyle>
          <a:p>
            <a:pPr lvl="0"/>
            <a:r>
              <a:rPr lang="en-US" dirty="0"/>
              <a:t>Brief description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Duis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p:txBody>
      </p:sp>
      <p:sp>
        <p:nvSpPr>
          <p:cNvPr id="15" name="Text Placeholder 4">
            <a:extLst>
              <a:ext uri="{FF2B5EF4-FFF2-40B4-BE49-F238E27FC236}">
                <a16:creationId xmlns:a16="http://schemas.microsoft.com/office/drawing/2014/main" id="{611EE673-263F-D647-82A4-A51B12109EA8}"/>
              </a:ext>
            </a:extLst>
          </p:cNvPr>
          <p:cNvSpPr>
            <a:spLocks noGrp="1"/>
          </p:cNvSpPr>
          <p:nvPr>
            <p:ph type="body" sz="quarter" idx="17" hasCustomPrompt="1"/>
          </p:nvPr>
        </p:nvSpPr>
        <p:spPr>
          <a:xfrm>
            <a:off x="7386584" y="1635628"/>
            <a:ext cx="4459560" cy="332399"/>
          </a:xfrm>
          <a:prstGeom prst="rect">
            <a:avLst/>
          </a:prstGeom>
        </p:spPr>
        <p:txBody>
          <a:bodyPr wrap="square" lIns="0" tIns="0" rIns="0" bIns="0" anchor="t" anchorCtr="0">
            <a:spAutoFit/>
          </a:bodyPr>
          <a:lstStyle>
            <a:lvl1pPr marL="0" indent="0">
              <a:buNone/>
              <a:defRPr sz="2400" b="1" i="0" baseline="0">
                <a:solidFill>
                  <a:schemeClr val="accent2"/>
                </a:solidFill>
                <a:latin typeface="Sentinel 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Content Title Here</a:t>
            </a:r>
          </a:p>
        </p:txBody>
      </p:sp>
      <p:sp>
        <p:nvSpPr>
          <p:cNvPr id="7" name="Title 1">
            <a:extLst>
              <a:ext uri="{FF2B5EF4-FFF2-40B4-BE49-F238E27FC236}">
                <a16:creationId xmlns:a16="http://schemas.microsoft.com/office/drawing/2014/main" id="{C656C7B6-16D4-8AF7-4DF8-A5A4DB6795D5}"/>
              </a:ext>
            </a:extLst>
          </p:cNvPr>
          <p:cNvSpPr>
            <a:spLocks noGrp="1"/>
          </p:cNvSpPr>
          <p:nvPr>
            <p:ph type="title" hasCustomPrompt="1"/>
          </p:nvPr>
        </p:nvSpPr>
        <p:spPr>
          <a:xfrm>
            <a:off x="345856" y="469879"/>
            <a:ext cx="4273645" cy="761747"/>
          </a:xfrm>
          <a:prstGeom prst="rect">
            <a:avLst/>
          </a:prstGeom>
        </p:spPr>
        <p:txBody>
          <a:bodyPr wrap="square" lIns="0" tIns="0" rIns="0" bIns="0" anchor="t" anchorCtr="0">
            <a:spAutoFit/>
          </a:bodyPr>
          <a:lstStyle>
            <a:lvl1pPr>
              <a:lnSpc>
                <a:spcPct val="65000"/>
              </a:lnSpc>
              <a:defRPr sz="7200" b="0" i="0" kern="1200" cap="none" spc="100" normalizeH="0" baseline="0">
                <a:solidFill>
                  <a:schemeClr val="bg1"/>
                </a:solidFill>
                <a:latin typeface="Knockout 69 Full Liteweight" panose="02000506050000020004" pitchFamily="2" charset="0"/>
              </a:defRPr>
            </a:lvl1pPr>
          </a:lstStyle>
          <a:p>
            <a:r>
              <a:rPr lang="en-US" dirty="0"/>
              <a:t>LARGE TITLES</a:t>
            </a:r>
          </a:p>
        </p:txBody>
      </p:sp>
      <p:sp>
        <p:nvSpPr>
          <p:cNvPr id="8" name="Footer Placeholder 3">
            <a:extLst>
              <a:ext uri="{FF2B5EF4-FFF2-40B4-BE49-F238E27FC236}">
                <a16:creationId xmlns:a16="http://schemas.microsoft.com/office/drawing/2014/main" id="{0715E90C-E088-06EB-4E9B-4FCDABA7ED88}"/>
              </a:ext>
            </a:extLst>
          </p:cNvPr>
          <p:cNvSpPr>
            <a:spLocks noGrp="1"/>
          </p:cNvSpPr>
          <p:nvPr>
            <p:ph type="ftr" sz="quarter" idx="11"/>
          </p:nvPr>
        </p:nvSpPr>
        <p:spPr>
          <a:xfrm>
            <a:off x="345856" y="6489065"/>
            <a:ext cx="4114800" cy="192696"/>
          </a:xfrm>
          <a:prstGeom prst="rect">
            <a:avLst/>
          </a:prstGeom>
        </p:spPr>
        <p:txBody>
          <a:bodyPr vert="horz" wrap="square" lIns="0" tIns="0" rIns="0" bIns="0"/>
          <a:lstStyle>
            <a:lvl1pPr algn="l">
              <a:defRPr sz="700" b="0" i="0" baseline="0">
                <a:solidFill>
                  <a:schemeClr val="bg1"/>
                </a:solidFill>
                <a:latin typeface="General Sans" pitchFamily="2" charset="77"/>
              </a:defRPr>
            </a:lvl1pPr>
          </a:lstStyle>
          <a:p>
            <a:r>
              <a:rPr lang="en-CA"/>
              <a:t>Presented by Fair Food Network</a:t>
            </a:r>
            <a:endParaRPr lang="en-US" dirty="0"/>
          </a:p>
        </p:txBody>
      </p:sp>
      <p:sp>
        <p:nvSpPr>
          <p:cNvPr id="9" name="Date Placeholder 2">
            <a:extLst>
              <a:ext uri="{FF2B5EF4-FFF2-40B4-BE49-F238E27FC236}">
                <a16:creationId xmlns:a16="http://schemas.microsoft.com/office/drawing/2014/main" id="{7C5B5E1D-4873-3F56-4D57-FB928C06E8AA}"/>
              </a:ext>
            </a:extLst>
          </p:cNvPr>
          <p:cNvSpPr>
            <a:spLocks noGrp="1"/>
          </p:cNvSpPr>
          <p:nvPr>
            <p:ph type="dt" sz="half" idx="10"/>
          </p:nvPr>
        </p:nvSpPr>
        <p:spPr>
          <a:xfrm>
            <a:off x="9357756" y="6502074"/>
            <a:ext cx="1538844" cy="192696"/>
          </a:xfrm>
          <a:prstGeom prst="rect">
            <a:avLst/>
          </a:prstGeom>
        </p:spPr>
        <p:txBody>
          <a:bodyPr lIns="0" tIns="0" rIns="0" bIns="0"/>
          <a:lstStyle>
            <a:lvl1pPr algn="r">
              <a:defRPr sz="700" b="0" i="0" baseline="0">
                <a:solidFill>
                  <a:schemeClr val="bg1"/>
                </a:solidFill>
                <a:latin typeface="General Sans" pitchFamily="2" charset="77"/>
              </a:defRPr>
            </a:lvl1pPr>
          </a:lstStyle>
          <a:p>
            <a:fld id="{25315C89-F51D-7840-B34D-AF04D99EDBC1}" type="datetime1">
              <a:rPr lang="en-CA" smtClean="0"/>
              <a:pPr/>
              <a:t>2023-04-19</a:t>
            </a:fld>
            <a:endParaRPr lang="en-US" dirty="0"/>
          </a:p>
        </p:txBody>
      </p:sp>
      <p:sp>
        <p:nvSpPr>
          <p:cNvPr id="10" name="Slide Number Placeholder 4">
            <a:extLst>
              <a:ext uri="{FF2B5EF4-FFF2-40B4-BE49-F238E27FC236}">
                <a16:creationId xmlns:a16="http://schemas.microsoft.com/office/drawing/2014/main" id="{9053DC24-9643-50A3-4377-6A23C292DB42}"/>
              </a:ext>
            </a:extLst>
          </p:cNvPr>
          <p:cNvSpPr>
            <a:spLocks noGrp="1"/>
          </p:cNvSpPr>
          <p:nvPr>
            <p:ph type="sldNum" sz="quarter" idx="12"/>
          </p:nvPr>
        </p:nvSpPr>
        <p:spPr>
          <a:xfrm>
            <a:off x="10925997" y="6502073"/>
            <a:ext cx="920147" cy="192696"/>
          </a:xfrm>
          <a:prstGeom prst="rect">
            <a:avLst/>
          </a:prstGeom>
        </p:spPr>
        <p:txBody>
          <a:bodyPr lIns="0" tIns="0" rIns="0" bIns="0"/>
          <a:lstStyle>
            <a:lvl1pPr algn="r">
              <a:defRPr sz="700" b="0" i="0" baseline="0">
                <a:solidFill>
                  <a:schemeClr val="bg1"/>
                </a:solidFill>
                <a:latin typeface="General Sans" pitchFamily="2" charset="77"/>
              </a:defRPr>
            </a:lvl1pPr>
          </a:lstStyle>
          <a:p>
            <a:fld id="{5C73C57B-3D14-5D40-A30D-B3FDB9C2A71E}" type="slidenum">
              <a:rPr lang="en-US" smtClean="0"/>
              <a:pPr/>
              <a:t>‹#›</a:t>
            </a:fld>
            <a:endParaRPr lang="en-US" dirty="0"/>
          </a:p>
        </p:txBody>
      </p:sp>
    </p:spTree>
    <p:extLst>
      <p:ext uri="{BB962C8B-B14F-4D97-AF65-F5344CB8AC3E}">
        <p14:creationId xmlns:p14="http://schemas.microsoft.com/office/powerpoint/2010/main" val="2050300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8580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5" r:id="rId3"/>
    <p:sldLayoutId id="2147483661" r:id="rId4"/>
    <p:sldLayoutId id="2147483652" r:id="rId5"/>
    <p:sldLayoutId id="2147483668" r:id="rId6"/>
    <p:sldLayoutId id="2147483672" r:id="rId7"/>
    <p:sldLayoutId id="2147483673" r:id="rId8"/>
  </p:sldLayoutIdLst>
  <p:hf hdr="0"/>
  <p:txStyles>
    <p:titleStyle>
      <a:lvl1pPr algn="l" defTabSz="914400" rtl="0" eaLnBrk="1" latinLnBrk="0" hangingPunct="1">
        <a:lnSpc>
          <a:spcPct val="90000"/>
        </a:lnSpc>
        <a:spcBef>
          <a:spcPct val="0"/>
        </a:spcBef>
        <a:buNone/>
        <a:defRPr sz="4400" b="0" i="0" kern="1200">
          <a:solidFill>
            <a:schemeClr val="tx1"/>
          </a:solidFill>
          <a:latin typeface="Kontur"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Kontu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Kontu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Kontu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Kontu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jpg"/><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emf"/></Relationships>
</file>

<file path=ppt/slides/_rels/slide5.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emf"/></Relationships>
</file>

<file path=ppt/slides/_rels/slide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jpg"/><Relationship Id="rId7"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15.emf"/><Relationship Id="rId4" Type="http://schemas.openxmlformats.org/officeDocument/2006/relationships/image" Target="../media/image25.emf"/><Relationship Id="rId9" Type="http://schemas.openxmlformats.org/officeDocument/2006/relationships/image" Target="../media/image16.emf"/></Relationships>
</file>

<file path=ppt/slides/_rels/slide7.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jpg"/><Relationship Id="rId7"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jpg"/><Relationship Id="rId9" Type="http://schemas.openxmlformats.org/officeDocument/2006/relationships/image" Target="../media/image36.emf"/></Relationships>
</file>

<file path=ppt/slides/_rels/slide8.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jpg"/><Relationship Id="rId7"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jpg"/><Relationship Id="rId9" Type="http://schemas.openxmlformats.org/officeDocument/2006/relationships/image" Target="../media/image36.emf"/></Relationships>
</file>

<file path=ppt/slides/_rels/slide9.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44.emf"/><Relationship Id="rId3" Type="http://schemas.openxmlformats.org/officeDocument/2006/relationships/image" Target="../media/image7.emf"/><Relationship Id="rId7" Type="http://schemas.openxmlformats.org/officeDocument/2006/relationships/image" Target="../media/image9.emf"/><Relationship Id="rId12"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9.emf"/><Relationship Id="rId11" Type="http://schemas.openxmlformats.org/officeDocument/2006/relationships/image" Target="../media/image42.emf"/><Relationship Id="rId5" Type="http://schemas.openxmlformats.org/officeDocument/2006/relationships/image" Target="../media/image38.emf"/><Relationship Id="rId10" Type="http://schemas.openxmlformats.org/officeDocument/2006/relationships/image" Target="../media/image41.emf"/><Relationship Id="rId4" Type="http://schemas.openxmlformats.org/officeDocument/2006/relationships/image" Target="../media/image37.emf"/><Relationship Id="rId9" Type="http://schemas.openxmlformats.org/officeDocument/2006/relationships/image" Target="../media/image40.emf"/><Relationship Id="rId14"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9F9200-EC5A-2E49-7A94-EA11671F63FD}"/>
              </a:ext>
            </a:extLst>
          </p:cNvPr>
          <p:cNvSpPr>
            <a:spLocks noGrp="1"/>
          </p:cNvSpPr>
          <p:nvPr>
            <p:ph type="ftr" sz="quarter" idx="11"/>
          </p:nvPr>
        </p:nvSpPr>
        <p:spPr/>
        <p:txBody>
          <a:bodyPr/>
          <a:lstStyle/>
          <a:p>
            <a:r>
              <a:rPr lang="en-CA"/>
              <a:t>Presented by Fair Food Network</a:t>
            </a:r>
            <a:endParaRPr lang="en-US" dirty="0"/>
          </a:p>
        </p:txBody>
      </p:sp>
      <p:sp>
        <p:nvSpPr>
          <p:cNvPr id="6" name="Slide Number Placeholder 5">
            <a:extLst>
              <a:ext uri="{FF2B5EF4-FFF2-40B4-BE49-F238E27FC236}">
                <a16:creationId xmlns:a16="http://schemas.microsoft.com/office/drawing/2014/main" id="{C632D42A-B658-CEEB-8EB8-25E95894AC74}"/>
              </a:ext>
            </a:extLst>
          </p:cNvPr>
          <p:cNvSpPr>
            <a:spLocks noGrp="1"/>
          </p:cNvSpPr>
          <p:nvPr>
            <p:ph type="sldNum" sz="quarter" idx="12"/>
          </p:nvPr>
        </p:nvSpPr>
        <p:spPr/>
        <p:txBody>
          <a:bodyPr/>
          <a:lstStyle/>
          <a:p>
            <a:fld id="{5C73C57B-3D14-5D40-A30D-B3FDB9C2A71E}" type="slidenum">
              <a:rPr lang="en-US" smtClean="0"/>
              <a:pPr/>
              <a:t>1</a:t>
            </a:fld>
            <a:endParaRPr lang="en-US" dirty="0"/>
          </a:p>
        </p:txBody>
      </p:sp>
      <p:pic>
        <p:nvPicPr>
          <p:cNvPr id="15" name="Picture Placeholder 14">
            <a:extLst>
              <a:ext uri="{FF2B5EF4-FFF2-40B4-BE49-F238E27FC236}">
                <a16:creationId xmlns:a16="http://schemas.microsoft.com/office/drawing/2014/main" id="{A83D1F52-9C43-357F-72F7-CF16670B17AC}"/>
              </a:ext>
            </a:extLst>
          </p:cNvPr>
          <p:cNvPicPr>
            <a:picLocks noGrp="1" noChangeAspect="1"/>
          </p:cNvPicPr>
          <p:nvPr>
            <p:ph type="pic" sz="quarter" idx="13"/>
          </p:nvPr>
        </p:nvPicPr>
        <p:blipFill>
          <a:blip r:embed="rId2"/>
          <a:srcRect t="1205" b="1205"/>
          <a:stretch>
            <a:fillRect/>
          </a:stretch>
        </p:blipFill>
        <p:spPr>
          <a:xfrm>
            <a:off x="10847102" y="465746"/>
            <a:ext cx="1034281" cy="1034281"/>
          </a:xfrm>
        </p:spPr>
      </p:pic>
      <p:sp>
        <p:nvSpPr>
          <p:cNvPr id="8" name="Title 7">
            <a:extLst>
              <a:ext uri="{FF2B5EF4-FFF2-40B4-BE49-F238E27FC236}">
                <a16:creationId xmlns:a16="http://schemas.microsoft.com/office/drawing/2014/main" id="{05AF37DD-F02D-6DDE-603F-10B05059FD70}"/>
              </a:ext>
            </a:extLst>
          </p:cNvPr>
          <p:cNvSpPr>
            <a:spLocks noGrp="1"/>
          </p:cNvSpPr>
          <p:nvPr>
            <p:ph type="title"/>
          </p:nvPr>
        </p:nvSpPr>
        <p:spPr>
          <a:xfrm>
            <a:off x="469146" y="675363"/>
            <a:ext cx="4273645" cy="3089307"/>
          </a:xfrm>
        </p:spPr>
        <p:txBody>
          <a:bodyPr/>
          <a:lstStyle/>
          <a:p>
            <a:r>
              <a:rPr lang="en-US" sz="10000" dirty="0"/>
              <a:t>START WITH</a:t>
            </a:r>
            <a:br>
              <a:rPr lang="en-US" sz="10000" dirty="0"/>
            </a:br>
            <a:r>
              <a:rPr lang="en-US" sz="10000" dirty="0"/>
              <a:t>FOOD</a:t>
            </a:r>
          </a:p>
        </p:txBody>
      </p:sp>
      <p:pic>
        <p:nvPicPr>
          <p:cNvPr id="17" name="Picture 16">
            <a:extLst>
              <a:ext uri="{FF2B5EF4-FFF2-40B4-BE49-F238E27FC236}">
                <a16:creationId xmlns:a16="http://schemas.microsoft.com/office/drawing/2014/main" id="{642FCE4F-0D9D-A208-5246-86AF28AE39E7}"/>
              </a:ext>
            </a:extLst>
          </p:cNvPr>
          <p:cNvPicPr>
            <a:picLocks noChangeAspect="1"/>
          </p:cNvPicPr>
          <p:nvPr/>
        </p:nvPicPr>
        <p:blipFill>
          <a:blip r:embed="rId3"/>
          <a:stretch>
            <a:fillRect/>
          </a:stretch>
        </p:blipFill>
        <p:spPr>
          <a:xfrm>
            <a:off x="4141273" y="-277766"/>
            <a:ext cx="6615875" cy="6628924"/>
          </a:xfrm>
          <a:prstGeom prst="rect">
            <a:avLst/>
          </a:prstGeom>
        </p:spPr>
      </p:pic>
    </p:spTree>
    <p:extLst>
      <p:ext uri="{BB962C8B-B14F-4D97-AF65-F5344CB8AC3E}">
        <p14:creationId xmlns:p14="http://schemas.microsoft.com/office/powerpoint/2010/main" val="3206444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9F9200-EC5A-2E49-7A94-EA11671F63FD}"/>
              </a:ext>
            </a:extLst>
          </p:cNvPr>
          <p:cNvSpPr>
            <a:spLocks noGrp="1"/>
          </p:cNvSpPr>
          <p:nvPr>
            <p:ph type="ftr" sz="quarter" idx="11"/>
          </p:nvPr>
        </p:nvSpPr>
        <p:spPr/>
        <p:txBody>
          <a:bodyPr/>
          <a:lstStyle/>
          <a:p>
            <a:r>
              <a:rPr lang="en-CA"/>
              <a:t>Presented by Fair Food Network</a:t>
            </a:r>
            <a:endParaRPr lang="en-US" dirty="0"/>
          </a:p>
        </p:txBody>
      </p:sp>
      <p:sp>
        <p:nvSpPr>
          <p:cNvPr id="5" name="Date Placeholder 4">
            <a:extLst>
              <a:ext uri="{FF2B5EF4-FFF2-40B4-BE49-F238E27FC236}">
                <a16:creationId xmlns:a16="http://schemas.microsoft.com/office/drawing/2014/main" id="{C638CD61-FF3D-A675-FB3F-EE60DFB19CC3}"/>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C632D42A-B658-CEEB-8EB8-25E95894AC74}"/>
              </a:ext>
            </a:extLst>
          </p:cNvPr>
          <p:cNvSpPr>
            <a:spLocks noGrp="1"/>
          </p:cNvSpPr>
          <p:nvPr>
            <p:ph type="sldNum" sz="quarter" idx="12"/>
          </p:nvPr>
        </p:nvSpPr>
        <p:spPr/>
        <p:txBody>
          <a:bodyPr/>
          <a:lstStyle/>
          <a:p>
            <a:fld id="{5C73C57B-3D14-5D40-A30D-B3FDB9C2A71E}" type="slidenum">
              <a:rPr lang="en-US" smtClean="0"/>
              <a:pPr/>
              <a:t>10</a:t>
            </a:fld>
            <a:endParaRPr lang="en-US" dirty="0"/>
          </a:p>
        </p:txBody>
      </p:sp>
      <p:pic>
        <p:nvPicPr>
          <p:cNvPr id="15" name="Picture Placeholder 14">
            <a:extLst>
              <a:ext uri="{FF2B5EF4-FFF2-40B4-BE49-F238E27FC236}">
                <a16:creationId xmlns:a16="http://schemas.microsoft.com/office/drawing/2014/main" id="{A83D1F52-9C43-357F-72F7-CF16670B17AC}"/>
              </a:ext>
            </a:extLst>
          </p:cNvPr>
          <p:cNvPicPr>
            <a:picLocks noGrp="1" noChangeAspect="1"/>
          </p:cNvPicPr>
          <p:nvPr>
            <p:ph type="pic" sz="quarter" idx="13"/>
          </p:nvPr>
        </p:nvPicPr>
        <p:blipFill>
          <a:blip r:embed="rId2"/>
          <a:srcRect t="1205" b="1205"/>
          <a:stretch>
            <a:fillRect/>
          </a:stretch>
        </p:blipFill>
        <p:spPr/>
      </p:pic>
      <p:pic>
        <p:nvPicPr>
          <p:cNvPr id="9" name="Picture 8">
            <a:extLst>
              <a:ext uri="{FF2B5EF4-FFF2-40B4-BE49-F238E27FC236}">
                <a16:creationId xmlns:a16="http://schemas.microsoft.com/office/drawing/2014/main" id="{50C753D3-63E9-3F67-72CC-30E74301D424}"/>
              </a:ext>
            </a:extLst>
          </p:cNvPr>
          <p:cNvPicPr>
            <a:picLocks noChangeAspect="1"/>
          </p:cNvPicPr>
          <p:nvPr/>
        </p:nvPicPr>
        <p:blipFill>
          <a:blip r:embed="rId3"/>
          <a:stretch>
            <a:fillRect/>
          </a:stretch>
        </p:blipFill>
        <p:spPr>
          <a:xfrm rot="18900000">
            <a:off x="1792965" y="-3127667"/>
            <a:ext cx="6411709" cy="11738360"/>
          </a:xfrm>
          <a:prstGeom prst="rect">
            <a:avLst/>
          </a:prstGeom>
        </p:spPr>
      </p:pic>
      <p:sp>
        <p:nvSpPr>
          <p:cNvPr id="14" name="Title 2">
            <a:extLst>
              <a:ext uri="{FF2B5EF4-FFF2-40B4-BE49-F238E27FC236}">
                <a16:creationId xmlns:a16="http://schemas.microsoft.com/office/drawing/2014/main" id="{01C981E1-AF1E-885C-941E-14334A8C6945}"/>
              </a:ext>
            </a:extLst>
          </p:cNvPr>
          <p:cNvSpPr>
            <a:spLocks noGrp="1"/>
          </p:cNvSpPr>
          <p:nvPr>
            <p:ph type="title"/>
          </p:nvPr>
        </p:nvSpPr>
        <p:spPr>
          <a:xfrm>
            <a:off x="345856" y="4516945"/>
            <a:ext cx="4273645" cy="1481944"/>
          </a:xfrm>
        </p:spPr>
        <p:txBody>
          <a:bodyPr/>
          <a:lstStyle/>
          <a:p>
            <a:r>
              <a:rPr lang="en-US" dirty="0"/>
              <a:t>THANK</a:t>
            </a:r>
            <a:br>
              <a:rPr lang="en-US" dirty="0"/>
            </a:br>
            <a:r>
              <a:rPr lang="en-US" dirty="0"/>
              <a:t>YOU</a:t>
            </a:r>
          </a:p>
        </p:txBody>
      </p:sp>
    </p:spTree>
    <p:extLst>
      <p:ext uri="{BB962C8B-B14F-4D97-AF65-F5344CB8AC3E}">
        <p14:creationId xmlns:p14="http://schemas.microsoft.com/office/powerpoint/2010/main" val="3126801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AA88BF-E891-EB15-5665-3ACDF88A2824}"/>
              </a:ext>
            </a:extLst>
          </p:cNvPr>
          <p:cNvSpPr>
            <a:spLocks noGrp="1"/>
          </p:cNvSpPr>
          <p:nvPr>
            <p:ph type="title"/>
          </p:nvPr>
        </p:nvSpPr>
        <p:spPr>
          <a:xfrm>
            <a:off x="345856" y="469879"/>
            <a:ext cx="3742765" cy="1481944"/>
          </a:xfrm>
        </p:spPr>
        <p:txBody>
          <a:bodyPr/>
          <a:lstStyle/>
          <a:p>
            <a:r>
              <a:rPr lang="en-US" dirty="0"/>
              <a:t>WHAT</a:t>
            </a:r>
            <a:br>
              <a:rPr lang="en-US" dirty="0"/>
            </a:br>
            <a:r>
              <a:rPr lang="en-US" dirty="0"/>
              <a:t>WE DO</a:t>
            </a:r>
          </a:p>
        </p:txBody>
      </p:sp>
      <p:sp>
        <p:nvSpPr>
          <p:cNvPr id="9" name="Rectangle 8">
            <a:extLst>
              <a:ext uri="{FF2B5EF4-FFF2-40B4-BE49-F238E27FC236}">
                <a16:creationId xmlns:a16="http://schemas.microsoft.com/office/drawing/2014/main" id="{EAB9D4F6-0403-A680-4ECF-B68BFBDDBE15}"/>
              </a:ext>
            </a:extLst>
          </p:cNvPr>
          <p:cNvSpPr/>
          <p:nvPr/>
        </p:nvSpPr>
        <p:spPr>
          <a:xfrm>
            <a:off x="0" y="3253946"/>
            <a:ext cx="12192000" cy="3604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
            <a:extLst>
              <a:ext uri="{FF2B5EF4-FFF2-40B4-BE49-F238E27FC236}">
                <a16:creationId xmlns:a16="http://schemas.microsoft.com/office/drawing/2014/main" id="{E9A1CED4-437B-6393-2319-7F71010EF9B1}"/>
              </a:ext>
            </a:extLst>
          </p:cNvPr>
          <p:cNvSpPr txBox="1">
            <a:spLocks/>
          </p:cNvSpPr>
          <p:nvPr/>
        </p:nvSpPr>
        <p:spPr>
          <a:xfrm>
            <a:off x="1516953" y="3576268"/>
            <a:ext cx="4214031" cy="2769989"/>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solidFill>
                  <a:schemeClr val="tx2"/>
                </a:solidFill>
              </a:rPr>
              <a:t>Our approach is designed to create immediate impact and long-term systems change. Entrenched inequities have kept critical resources from being accessible to everyone. With that in mind, our work transforms how those resources—like money, political momentum, and supportive networks—flow through the food economy, building equity in communities across the country. We use three key strategies:</a:t>
            </a:r>
          </a:p>
        </p:txBody>
      </p:sp>
      <p:sp>
        <p:nvSpPr>
          <p:cNvPr id="20" name="Slide Number Placeholder 5">
            <a:extLst>
              <a:ext uri="{FF2B5EF4-FFF2-40B4-BE49-F238E27FC236}">
                <a16:creationId xmlns:a16="http://schemas.microsoft.com/office/drawing/2014/main" id="{930700A3-EC4C-8ACC-BF01-EAE9022D5A8D}"/>
              </a:ext>
            </a:extLst>
          </p:cNvPr>
          <p:cNvSpPr>
            <a:spLocks noGrp="1"/>
          </p:cNvSpPr>
          <p:nvPr>
            <p:ph type="sldNum" sz="quarter" idx="12"/>
          </p:nvPr>
        </p:nvSpPr>
        <p:spPr>
          <a:xfrm>
            <a:off x="10925997" y="6502073"/>
            <a:ext cx="920147" cy="192696"/>
          </a:xfrm>
        </p:spPr>
        <p:txBody>
          <a:bodyPr/>
          <a:lstStyle/>
          <a:p>
            <a:fld id="{5C73C57B-3D14-5D40-A30D-B3FDB9C2A71E}" type="slidenum">
              <a:rPr lang="en-US" smtClean="0">
                <a:solidFill>
                  <a:schemeClr val="tx2"/>
                </a:solidFill>
              </a:rPr>
              <a:pPr/>
              <a:t>2</a:t>
            </a:fld>
            <a:endParaRPr lang="en-US" dirty="0">
              <a:solidFill>
                <a:schemeClr val="tx2"/>
              </a:solidFill>
            </a:endParaRPr>
          </a:p>
        </p:txBody>
      </p:sp>
      <p:sp>
        <p:nvSpPr>
          <p:cNvPr id="21" name="Content Placeholder 1">
            <a:extLst>
              <a:ext uri="{FF2B5EF4-FFF2-40B4-BE49-F238E27FC236}">
                <a16:creationId xmlns:a16="http://schemas.microsoft.com/office/drawing/2014/main" id="{ADAAD671-41AB-35A5-6F1A-3D4835967433}"/>
              </a:ext>
            </a:extLst>
          </p:cNvPr>
          <p:cNvSpPr txBox="1">
            <a:spLocks/>
          </p:cNvSpPr>
          <p:nvPr/>
        </p:nvSpPr>
        <p:spPr>
          <a:xfrm>
            <a:off x="6184983" y="3385651"/>
            <a:ext cx="4741014" cy="3103414"/>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b="1" dirty="0">
                <a:solidFill>
                  <a:schemeClr val="tx2"/>
                </a:solidFill>
              </a:rPr>
              <a:t>Financial Investing</a:t>
            </a:r>
          </a:p>
          <a:p>
            <a:r>
              <a:rPr lang="en-CA" sz="1600" dirty="0">
                <a:solidFill>
                  <a:schemeClr val="tx2"/>
                </a:solidFill>
              </a:rPr>
              <a:t>We invest in local food organizations and businesses that provide their communities with nourishment, culture, economic opportunity, and environmental stewardship. </a:t>
            </a:r>
          </a:p>
          <a:p>
            <a:r>
              <a:rPr lang="en-CA" sz="1600" b="1" dirty="0">
                <a:solidFill>
                  <a:schemeClr val="tx2"/>
                </a:solidFill>
              </a:rPr>
              <a:t>Capacity Building</a:t>
            </a:r>
          </a:p>
          <a:p>
            <a:r>
              <a:rPr lang="en-CA" sz="1600" dirty="0">
                <a:solidFill>
                  <a:schemeClr val="tx2"/>
                </a:solidFill>
              </a:rPr>
              <a:t>We build collaborative relationships that strengthen our collective capacity and impact. </a:t>
            </a:r>
          </a:p>
          <a:p>
            <a:r>
              <a:rPr lang="en-CA" sz="1600" b="1" dirty="0">
                <a:solidFill>
                  <a:schemeClr val="tx2"/>
                </a:solidFill>
              </a:rPr>
              <a:t>Policy Advocacy</a:t>
            </a:r>
          </a:p>
          <a:p>
            <a:r>
              <a:rPr lang="en-CA" sz="1600" dirty="0">
                <a:solidFill>
                  <a:schemeClr val="tx2"/>
                </a:solidFill>
              </a:rPr>
              <a:t>We champion policies that bring proven, restorative solutions to scale across the United States.</a:t>
            </a:r>
            <a:endParaRPr lang="en-CA" sz="1600" b="1" dirty="0">
              <a:solidFill>
                <a:schemeClr val="tx2"/>
              </a:solidFill>
            </a:endParaRPr>
          </a:p>
        </p:txBody>
      </p:sp>
      <p:pic>
        <p:nvPicPr>
          <p:cNvPr id="30" name="Picture 29">
            <a:extLst>
              <a:ext uri="{FF2B5EF4-FFF2-40B4-BE49-F238E27FC236}">
                <a16:creationId xmlns:a16="http://schemas.microsoft.com/office/drawing/2014/main" id="{559B8315-85B7-4EA7-1899-FE0A1EF28942}"/>
              </a:ext>
            </a:extLst>
          </p:cNvPr>
          <p:cNvPicPr>
            <a:picLocks noChangeAspect="1"/>
          </p:cNvPicPr>
          <p:nvPr/>
        </p:nvPicPr>
        <p:blipFill rotWithShape="1">
          <a:blip r:embed="rId3"/>
          <a:srcRect l="14710" t="3385" r="25539" b="7444"/>
          <a:stretch/>
        </p:blipFill>
        <p:spPr>
          <a:xfrm>
            <a:off x="3768492" y="1323237"/>
            <a:ext cx="1719535" cy="1709092"/>
          </a:xfrm>
          <a:prstGeom prst="rect">
            <a:avLst/>
          </a:prstGeom>
        </p:spPr>
      </p:pic>
      <p:sp>
        <p:nvSpPr>
          <p:cNvPr id="31" name="Rectangle 30">
            <a:extLst>
              <a:ext uri="{FF2B5EF4-FFF2-40B4-BE49-F238E27FC236}">
                <a16:creationId xmlns:a16="http://schemas.microsoft.com/office/drawing/2014/main" id="{FD191589-89F4-DD06-71A6-949B98EE6BB3}"/>
              </a:ext>
            </a:extLst>
          </p:cNvPr>
          <p:cNvSpPr/>
          <p:nvPr/>
        </p:nvSpPr>
        <p:spPr>
          <a:xfrm>
            <a:off x="3626535" y="1186410"/>
            <a:ext cx="1709092" cy="1709092"/>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5" name="Picture 34">
            <a:extLst>
              <a:ext uri="{FF2B5EF4-FFF2-40B4-BE49-F238E27FC236}">
                <a16:creationId xmlns:a16="http://schemas.microsoft.com/office/drawing/2014/main" id="{A74DC1EF-3990-02D1-9CB1-12F731DFD8B3}"/>
              </a:ext>
            </a:extLst>
          </p:cNvPr>
          <p:cNvPicPr>
            <a:picLocks noChangeAspect="1"/>
          </p:cNvPicPr>
          <p:nvPr/>
        </p:nvPicPr>
        <p:blipFill rotWithShape="1">
          <a:blip r:embed="rId4"/>
          <a:srcRect l="6138" t="14958" r="13561" b="31509"/>
          <a:stretch/>
        </p:blipFill>
        <p:spPr>
          <a:xfrm>
            <a:off x="8678322" y="0"/>
            <a:ext cx="2158554" cy="2158554"/>
          </a:xfrm>
          <a:prstGeom prst="rect">
            <a:avLst/>
          </a:prstGeom>
        </p:spPr>
      </p:pic>
      <p:sp>
        <p:nvSpPr>
          <p:cNvPr id="36" name="Rectangle 35">
            <a:extLst>
              <a:ext uri="{FF2B5EF4-FFF2-40B4-BE49-F238E27FC236}">
                <a16:creationId xmlns:a16="http://schemas.microsoft.com/office/drawing/2014/main" id="{9941F51E-FEF9-186A-1FEB-C0881261AFC1}"/>
              </a:ext>
            </a:extLst>
          </p:cNvPr>
          <p:cNvSpPr/>
          <p:nvPr/>
        </p:nvSpPr>
        <p:spPr>
          <a:xfrm>
            <a:off x="8830722" y="152400"/>
            <a:ext cx="2158554" cy="2158554"/>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4" name="Picture 3">
            <a:extLst>
              <a:ext uri="{FF2B5EF4-FFF2-40B4-BE49-F238E27FC236}">
                <a16:creationId xmlns:a16="http://schemas.microsoft.com/office/drawing/2014/main" id="{3FB079B7-BAAD-25DA-3243-05A792A74DF9}"/>
              </a:ext>
            </a:extLst>
          </p:cNvPr>
          <p:cNvPicPr>
            <a:picLocks noChangeAspect="1"/>
          </p:cNvPicPr>
          <p:nvPr/>
        </p:nvPicPr>
        <p:blipFill>
          <a:blip r:embed="rId5"/>
          <a:stretch>
            <a:fillRect/>
          </a:stretch>
        </p:blipFill>
        <p:spPr>
          <a:xfrm>
            <a:off x="11310906" y="742838"/>
            <a:ext cx="1689100" cy="1600200"/>
          </a:xfrm>
          <a:prstGeom prst="rect">
            <a:avLst/>
          </a:prstGeom>
        </p:spPr>
      </p:pic>
      <p:pic>
        <p:nvPicPr>
          <p:cNvPr id="6" name="Picture 5">
            <a:extLst>
              <a:ext uri="{FF2B5EF4-FFF2-40B4-BE49-F238E27FC236}">
                <a16:creationId xmlns:a16="http://schemas.microsoft.com/office/drawing/2014/main" id="{7272D87D-9C9E-77D9-256D-7EFCEBA8C4EA}"/>
              </a:ext>
            </a:extLst>
          </p:cNvPr>
          <p:cNvPicPr>
            <a:picLocks noChangeAspect="1"/>
          </p:cNvPicPr>
          <p:nvPr/>
        </p:nvPicPr>
        <p:blipFill>
          <a:blip r:embed="rId6"/>
          <a:stretch>
            <a:fillRect/>
          </a:stretch>
        </p:blipFill>
        <p:spPr>
          <a:xfrm rot="14400000">
            <a:off x="7356500" y="1502014"/>
            <a:ext cx="2122477" cy="1833985"/>
          </a:xfrm>
          <a:prstGeom prst="rect">
            <a:avLst/>
          </a:prstGeom>
        </p:spPr>
      </p:pic>
      <p:pic>
        <p:nvPicPr>
          <p:cNvPr id="10" name="Picture 9">
            <a:extLst>
              <a:ext uri="{FF2B5EF4-FFF2-40B4-BE49-F238E27FC236}">
                <a16:creationId xmlns:a16="http://schemas.microsoft.com/office/drawing/2014/main" id="{0433C85F-57C5-BC72-9995-8FC4548B68EB}"/>
              </a:ext>
            </a:extLst>
          </p:cNvPr>
          <p:cNvPicPr>
            <a:picLocks noChangeAspect="1"/>
          </p:cNvPicPr>
          <p:nvPr/>
        </p:nvPicPr>
        <p:blipFill>
          <a:blip r:embed="rId7"/>
          <a:stretch>
            <a:fillRect/>
          </a:stretch>
        </p:blipFill>
        <p:spPr>
          <a:xfrm>
            <a:off x="4886156" y="-307436"/>
            <a:ext cx="1803400" cy="2044700"/>
          </a:xfrm>
          <a:prstGeom prst="rect">
            <a:avLst/>
          </a:prstGeom>
        </p:spPr>
      </p:pic>
      <p:pic>
        <p:nvPicPr>
          <p:cNvPr id="12" name="Picture 11">
            <a:extLst>
              <a:ext uri="{FF2B5EF4-FFF2-40B4-BE49-F238E27FC236}">
                <a16:creationId xmlns:a16="http://schemas.microsoft.com/office/drawing/2014/main" id="{EB246C20-59DA-F4E7-6A7F-ED1AADEFD706}"/>
              </a:ext>
            </a:extLst>
          </p:cNvPr>
          <p:cNvPicPr>
            <a:picLocks noChangeAspect="1"/>
          </p:cNvPicPr>
          <p:nvPr/>
        </p:nvPicPr>
        <p:blipFill>
          <a:blip r:embed="rId8"/>
          <a:stretch>
            <a:fillRect/>
          </a:stretch>
        </p:blipFill>
        <p:spPr>
          <a:xfrm>
            <a:off x="9937708" y="2177783"/>
            <a:ext cx="2133600" cy="533400"/>
          </a:xfrm>
          <a:prstGeom prst="rect">
            <a:avLst/>
          </a:prstGeom>
        </p:spPr>
      </p:pic>
      <p:pic>
        <p:nvPicPr>
          <p:cNvPr id="14" name="Picture 13">
            <a:extLst>
              <a:ext uri="{FF2B5EF4-FFF2-40B4-BE49-F238E27FC236}">
                <a16:creationId xmlns:a16="http://schemas.microsoft.com/office/drawing/2014/main" id="{2CD14E11-42D1-8561-3000-DD04EC429CB1}"/>
              </a:ext>
            </a:extLst>
          </p:cNvPr>
          <p:cNvPicPr>
            <a:picLocks noChangeAspect="1"/>
          </p:cNvPicPr>
          <p:nvPr/>
        </p:nvPicPr>
        <p:blipFill>
          <a:blip r:embed="rId9"/>
          <a:stretch>
            <a:fillRect/>
          </a:stretch>
        </p:blipFill>
        <p:spPr>
          <a:xfrm rot="7200000">
            <a:off x="11263562" y="3992476"/>
            <a:ext cx="1193800" cy="1536700"/>
          </a:xfrm>
          <a:prstGeom prst="rect">
            <a:avLst/>
          </a:prstGeom>
        </p:spPr>
      </p:pic>
      <p:pic>
        <p:nvPicPr>
          <p:cNvPr id="16" name="Picture 15">
            <a:extLst>
              <a:ext uri="{FF2B5EF4-FFF2-40B4-BE49-F238E27FC236}">
                <a16:creationId xmlns:a16="http://schemas.microsoft.com/office/drawing/2014/main" id="{78A68A9C-DF88-9504-55C1-4C84B683EDDB}"/>
              </a:ext>
            </a:extLst>
          </p:cNvPr>
          <p:cNvPicPr>
            <a:picLocks noChangeAspect="1"/>
          </p:cNvPicPr>
          <p:nvPr/>
        </p:nvPicPr>
        <p:blipFill>
          <a:blip r:embed="rId10"/>
          <a:stretch>
            <a:fillRect/>
          </a:stretch>
        </p:blipFill>
        <p:spPr>
          <a:xfrm>
            <a:off x="-286467" y="5547889"/>
            <a:ext cx="1444219" cy="1146880"/>
          </a:xfrm>
          <a:prstGeom prst="rect">
            <a:avLst/>
          </a:prstGeom>
        </p:spPr>
      </p:pic>
      <p:pic>
        <p:nvPicPr>
          <p:cNvPr id="33" name="Picture 32">
            <a:extLst>
              <a:ext uri="{FF2B5EF4-FFF2-40B4-BE49-F238E27FC236}">
                <a16:creationId xmlns:a16="http://schemas.microsoft.com/office/drawing/2014/main" id="{36F95637-CE15-1428-6786-9D936437FEF9}"/>
              </a:ext>
            </a:extLst>
          </p:cNvPr>
          <p:cNvPicPr>
            <a:picLocks noChangeAspect="1"/>
          </p:cNvPicPr>
          <p:nvPr/>
        </p:nvPicPr>
        <p:blipFill>
          <a:blip r:embed="rId11"/>
          <a:srcRect/>
          <a:stretch/>
        </p:blipFill>
        <p:spPr>
          <a:xfrm>
            <a:off x="2254292" y="1755351"/>
            <a:ext cx="1400597" cy="1521802"/>
          </a:xfrm>
          <a:prstGeom prst="rect">
            <a:avLst/>
          </a:prstGeom>
        </p:spPr>
      </p:pic>
      <p:sp>
        <p:nvSpPr>
          <p:cNvPr id="37" name="Footer Placeholder 3">
            <a:extLst>
              <a:ext uri="{FF2B5EF4-FFF2-40B4-BE49-F238E27FC236}">
                <a16:creationId xmlns:a16="http://schemas.microsoft.com/office/drawing/2014/main" id="{C6D69FDF-4B53-6509-2A8F-5B43563C6D91}"/>
              </a:ext>
            </a:extLst>
          </p:cNvPr>
          <p:cNvSpPr>
            <a:spLocks noGrp="1"/>
          </p:cNvSpPr>
          <p:nvPr>
            <p:ph type="ftr" sz="quarter" idx="11"/>
          </p:nvPr>
        </p:nvSpPr>
        <p:spPr>
          <a:xfrm>
            <a:off x="345856" y="6489065"/>
            <a:ext cx="4114800" cy="192696"/>
          </a:xfrm>
        </p:spPr>
        <p:txBody>
          <a:bodyPr/>
          <a:lstStyle/>
          <a:p>
            <a:r>
              <a:rPr lang="en-CA" dirty="0">
                <a:solidFill>
                  <a:schemeClr val="tx2"/>
                </a:solidFill>
              </a:rPr>
              <a:t>Presented by Fair Food Network</a:t>
            </a:r>
            <a:endParaRPr lang="en-US" dirty="0">
              <a:solidFill>
                <a:schemeClr val="tx2"/>
              </a:solidFill>
            </a:endParaRPr>
          </a:p>
        </p:txBody>
      </p:sp>
    </p:spTree>
    <p:extLst>
      <p:ext uri="{BB962C8B-B14F-4D97-AF65-F5344CB8AC3E}">
        <p14:creationId xmlns:p14="http://schemas.microsoft.com/office/powerpoint/2010/main" val="51530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AA88BF-E891-EB15-5665-3ACDF88A2824}"/>
              </a:ext>
            </a:extLst>
          </p:cNvPr>
          <p:cNvSpPr>
            <a:spLocks noGrp="1"/>
          </p:cNvSpPr>
          <p:nvPr>
            <p:ph type="title"/>
          </p:nvPr>
        </p:nvSpPr>
        <p:spPr>
          <a:xfrm>
            <a:off x="345856" y="469879"/>
            <a:ext cx="3742765" cy="1481944"/>
          </a:xfrm>
        </p:spPr>
        <p:txBody>
          <a:bodyPr/>
          <a:lstStyle/>
          <a:p>
            <a:r>
              <a:rPr lang="en-US" dirty="0"/>
              <a:t>WHAT</a:t>
            </a:r>
            <a:br>
              <a:rPr lang="en-US" dirty="0"/>
            </a:br>
            <a:r>
              <a:rPr lang="en-US" dirty="0"/>
              <a:t>WE DO</a:t>
            </a:r>
          </a:p>
        </p:txBody>
      </p:sp>
      <p:sp>
        <p:nvSpPr>
          <p:cNvPr id="17" name="Content Placeholder 1">
            <a:extLst>
              <a:ext uri="{FF2B5EF4-FFF2-40B4-BE49-F238E27FC236}">
                <a16:creationId xmlns:a16="http://schemas.microsoft.com/office/drawing/2014/main" id="{E9A1CED4-437B-6393-2319-7F71010EF9B1}"/>
              </a:ext>
            </a:extLst>
          </p:cNvPr>
          <p:cNvSpPr txBox="1">
            <a:spLocks/>
          </p:cNvSpPr>
          <p:nvPr/>
        </p:nvSpPr>
        <p:spPr>
          <a:xfrm>
            <a:off x="456108" y="2142951"/>
            <a:ext cx="2769877" cy="1384995"/>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dirty="0"/>
              <a:t>Our efforts are currently focused in two core programs: nutrition incentives and impact investing.</a:t>
            </a:r>
          </a:p>
        </p:txBody>
      </p:sp>
      <p:sp>
        <p:nvSpPr>
          <p:cNvPr id="19" name="Date Placeholder 4">
            <a:extLst>
              <a:ext uri="{FF2B5EF4-FFF2-40B4-BE49-F238E27FC236}">
                <a16:creationId xmlns:a16="http://schemas.microsoft.com/office/drawing/2014/main" id="{DB1CF733-A714-80D1-1A29-5D29834852EA}"/>
              </a:ext>
            </a:extLst>
          </p:cNvPr>
          <p:cNvSpPr>
            <a:spLocks noGrp="1"/>
          </p:cNvSpPr>
          <p:nvPr>
            <p:ph type="dt" sz="half" idx="10"/>
          </p:nvPr>
        </p:nvSpPr>
        <p:spPr>
          <a:xfrm>
            <a:off x="9357756" y="6502074"/>
            <a:ext cx="1538844" cy="192696"/>
          </a:xfrm>
        </p:spPr>
        <p:txBody>
          <a:bodyPr/>
          <a:lstStyle/>
          <a:p>
            <a:endParaRPr lang="en-US" dirty="0">
              <a:solidFill>
                <a:schemeClr val="tx2"/>
              </a:solidFill>
            </a:endParaRPr>
          </a:p>
        </p:txBody>
      </p:sp>
      <p:sp>
        <p:nvSpPr>
          <p:cNvPr id="20" name="Slide Number Placeholder 5">
            <a:extLst>
              <a:ext uri="{FF2B5EF4-FFF2-40B4-BE49-F238E27FC236}">
                <a16:creationId xmlns:a16="http://schemas.microsoft.com/office/drawing/2014/main" id="{930700A3-EC4C-8ACC-BF01-EAE9022D5A8D}"/>
              </a:ext>
            </a:extLst>
          </p:cNvPr>
          <p:cNvSpPr>
            <a:spLocks noGrp="1"/>
          </p:cNvSpPr>
          <p:nvPr>
            <p:ph type="sldNum" sz="quarter" idx="12"/>
          </p:nvPr>
        </p:nvSpPr>
        <p:spPr>
          <a:xfrm>
            <a:off x="10925997" y="6502073"/>
            <a:ext cx="920147" cy="192696"/>
          </a:xfrm>
        </p:spPr>
        <p:txBody>
          <a:bodyPr/>
          <a:lstStyle/>
          <a:p>
            <a:fld id="{5C73C57B-3D14-5D40-A30D-B3FDB9C2A71E}" type="slidenum">
              <a:rPr lang="en-US" smtClean="0">
                <a:solidFill>
                  <a:schemeClr val="tx2"/>
                </a:solidFill>
              </a:rPr>
              <a:pPr/>
              <a:t>3</a:t>
            </a:fld>
            <a:endParaRPr lang="en-US" dirty="0">
              <a:solidFill>
                <a:schemeClr val="tx2"/>
              </a:solidFill>
            </a:endParaRPr>
          </a:p>
        </p:txBody>
      </p:sp>
      <p:sp>
        <p:nvSpPr>
          <p:cNvPr id="21" name="Content Placeholder 1">
            <a:extLst>
              <a:ext uri="{FF2B5EF4-FFF2-40B4-BE49-F238E27FC236}">
                <a16:creationId xmlns:a16="http://schemas.microsoft.com/office/drawing/2014/main" id="{ADAAD671-41AB-35A5-6F1A-3D4835967433}"/>
              </a:ext>
            </a:extLst>
          </p:cNvPr>
          <p:cNvSpPr txBox="1">
            <a:spLocks/>
          </p:cNvSpPr>
          <p:nvPr/>
        </p:nvSpPr>
        <p:spPr>
          <a:xfrm>
            <a:off x="3470435" y="1626332"/>
            <a:ext cx="3567364" cy="3585597"/>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b="1" dirty="0">
                <a:latin typeface="Sentinel Medium" pitchFamily="2" charset="0"/>
              </a:rPr>
              <a:t>Nutrition Incentives</a:t>
            </a:r>
          </a:p>
          <a:p>
            <a:r>
              <a:rPr lang="en-CA" sz="1600" dirty="0"/>
              <a:t>Fair Food Network builds and supports nutrition incentives that expand healthy food choices and spark economic opportunity. </a:t>
            </a:r>
          </a:p>
          <a:p>
            <a:r>
              <a:rPr lang="en-CA" sz="1600" dirty="0"/>
              <a:t>Leveraging our experience and lessons learned, we lead technical assistance and innovation work that strengthens nutrition incentives and produce prescription projects nationwide. </a:t>
            </a:r>
          </a:p>
          <a:p>
            <a:r>
              <a:rPr lang="en-CA" sz="1600" dirty="0"/>
              <a:t>We also advocate for policies that build up our field’s collective capacity and bring proven solutions to scale. </a:t>
            </a:r>
          </a:p>
        </p:txBody>
      </p:sp>
      <p:pic>
        <p:nvPicPr>
          <p:cNvPr id="4" name="Picture 3">
            <a:extLst>
              <a:ext uri="{FF2B5EF4-FFF2-40B4-BE49-F238E27FC236}">
                <a16:creationId xmlns:a16="http://schemas.microsoft.com/office/drawing/2014/main" id="{3FB079B7-BAAD-25DA-3243-05A792A74DF9}"/>
              </a:ext>
            </a:extLst>
          </p:cNvPr>
          <p:cNvPicPr>
            <a:picLocks noChangeAspect="1"/>
          </p:cNvPicPr>
          <p:nvPr/>
        </p:nvPicPr>
        <p:blipFill>
          <a:blip r:embed="rId3"/>
          <a:stretch>
            <a:fillRect/>
          </a:stretch>
        </p:blipFill>
        <p:spPr>
          <a:xfrm>
            <a:off x="3562901" y="-1079368"/>
            <a:ext cx="2378294" cy="2253121"/>
          </a:xfrm>
          <a:prstGeom prst="rect">
            <a:avLst/>
          </a:prstGeom>
        </p:spPr>
      </p:pic>
      <p:pic>
        <p:nvPicPr>
          <p:cNvPr id="12" name="Picture 11">
            <a:extLst>
              <a:ext uri="{FF2B5EF4-FFF2-40B4-BE49-F238E27FC236}">
                <a16:creationId xmlns:a16="http://schemas.microsoft.com/office/drawing/2014/main" id="{EB246C20-59DA-F4E7-6A7F-ED1AADEFD706}"/>
              </a:ext>
            </a:extLst>
          </p:cNvPr>
          <p:cNvPicPr>
            <a:picLocks noChangeAspect="1"/>
          </p:cNvPicPr>
          <p:nvPr/>
        </p:nvPicPr>
        <p:blipFill>
          <a:blip r:embed="rId4"/>
          <a:srcRect/>
          <a:stretch/>
        </p:blipFill>
        <p:spPr>
          <a:xfrm>
            <a:off x="-43930" y="3957797"/>
            <a:ext cx="2133600" cy="533400"/>
          </a:xfrm>
          <a:prstGeom prst="rect">
            <a:avLst/>
          </a:prstGeom>
        </p:spPr>
      </p:pic>
      <p:pic>
        <p:nvPicPr>
          <p:cNvPr id="33" name="Picture 32">
            <a:extLst>
              <a:ext uri="{FF2B5EF4-FFF2-40B4-BE49-F238E27FC236}">
                <a16:creationId xmlns:a16="http://schemas.microsoft.com/office/drawing/2014/main" id="{36F95637-CE15-1428-6786-9D936437FEF9}"/>
              </a:ext>
            </a:extLst>
          </p:cNvPr>
          <p:cNvPicPr>
            <a:picLocks noChangeAspect="1"/>
          </p:cNvPicPr>
          <p:nvPr/>
        </p:nvPicPr>
        <p:blipFill>
          <a:blip r:embed="rId5"/>
          <a:srcRect/>
          <a:stretch/>
        </p:blipFill>
        <p:spPr>
          <a:xfrm rot="3600000">
            <a:off x="10832082" y="429954"/>
            <a:ext cx="1400596" cy="1521802"/>
          </a:xfrm>
          <a:prstGeom prst="rect">
            <a:avLst/>
          </a:prstGeom>
        </p:spPr>
      </p:pic>
      <p:sp>
        <p:nvSpPr>
          <p:cNvPr id="37" name="Footer Placeholder 3">
            <a:extLst>
              <a:ext uri="{FF2B5EF4-FFF2-40B4-BE49-F238E27FC236}">
                <a16:creationId xmlns:a16="http://schemas.microsoft.com/office/drawing/2014/main" id="{C6D69FDF-4B53-6509-2A8F-5B43563C6D91}"/>
              </a:ext>
            </a:extLst>
          </p:cNvPr>
          <p:cNvSpPr>
            <a:spLocks noGrp="1"/>
          </p:cNvSpPr>
          <p:nvPr>
            <p:ph type="ftr" sz="quarter" idx="11"/>
          </p:nvPr>
        </p:nvSpPr>
        <p:spPr>
          <a:xfrm>
            <a:off x="345856" y="6489065"/>
            <a:ext cx="4114800" cy="192696"/>
          </a:xfrm>
        </p:spPr>
        <p:txBody>
          <a:bodyPr/>
          <a:lstStyle/>
          <a:p>
            <a:r>
              <a:rPr lang="en-CA" dirty="0">
                <a:solidFill>
                  <a:schemeClr val="tx2"/>
                </a:solidFill>
              </a:rPr>
              <a:t>Presented by Fair Food Network</a:t>
            </a:r>
            <a:endParaRPr lang="en-US" dirty="0">
              <a:solidFill>
                <a:schemeClr val="tx2"/>
              </a:solidFill>
            </a:endParaRPr>
          </a:p>
        </p:txBody>
      </p:sp>
      <p:sp>
        <p:nvSpPr>
          <p:cNvPr id="22" name="Content Placeholder 1">
            <a:extLst>
              <a:ext uri="{FF2B5EF4-FFF2-40B4-BE49-F238E27FC236}">
                <a16:creationId xmlns:a16="http://schemas.microsoft.com/office/drawing/2014/main" id="{573218F6-8B46-0172-3FB3-2EF4E98A9D29}"/>
              </a:ext>
            </a:extLst>
          </p:cNvPr>
          <p:cNvSpPr txBox="1">
            <a:spLocks/>
          </p:cNvSpPr>
          <p:nvPr/>
        </p:nvSpPr>
        <p:spPr>
          <a:xfrm>
            <a:off x="7808061" y="1540854"/>
            <a:ext cx="3668173" cy="3703578"/>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b="1" dirty="0">
                <a:latin typeface="Sentinel Medium" pitchFamily="2" charset="0"/>
              </a:rPr>
              <a:t>Impact Investing</a:t>
            </a:r>
          </a:p>
          <a:p>
            <a:r>
              <a:rPr lang="en-CA" sz="1600" dirty="0"/>
              <a:t>Fair Food Network believes that food businesses are powerful engines for positive change. Farmers, grocers, and other local food entrepreneurs provide their communities with vital nourishment, economic opportunity, and environmental stewardship. </a:t>
            </a:r>
          </a:p>
          <a:p>
            <a:r>
              <a:rPr lang="en-CA" sz="1600" dirty="0"/>
              <a:t>Working at the intersection of food, health, and economic justice, Fair Food Network fuels the success of food entrepreneurs through catalytic capital, wrap-around business services, and a commitment to place-based impact investing collectives. </a:t>
            </a:r>
          </a:p>
        </p:txBody>
      </p:sp>
      <p:pic>
        <p:nvPicPr>
          <p:cNvPr id="3" name="Picture 2">
            <a:extLst>
              <a:ext uri="{FF2B5EF4-FFF2-40B4-BE49-F238E27FC236}">
                <a16:creationId xmlns:a16="http://schemas.microsoft.com/office/drawing/2014/main" id="{FADE9165-39F2-C149-B6B8-1005C367104B}"/>
              </a:ext>
            </a:extLst>
          </p:cNvPr>
          <p:cNvPicPr>
            <a:picLocks noChangeAspect="1"/>
          </p:cNvPicPr>
          <p:nvPr/>
        </p:nvPicPr>
        <p:blipFill>
          <a:blip r:embed="rId6"/>
          <a:stretch>
            <a:fillRect/>
          </a:stretch>
        </p:blipFill>
        <p:spPr>
          <a:xfrm>
            <a:off x="7993127" y="5953815"/>
            <a:ext cx="1538843" cy="1070499"/>
          </a:xfrm>
          <a:prstGeom prst="rect">
            <a:avLst/>
          </a:prstGeom>
        </p:spPr>
      </p:pic>
    </p:spTree>
    <p:extLst>
      <p:ext uri="{BB962C8B-B14F-4D97-AF65-F5344CB8AC3E}">
        <p14:creationId xmlns:p14="http://schemas.microsoft.com/office/powerpoint/2010/main" val="3946078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AA88BF-E891-EB15-5665-3ACDF88A2824}"/>
              </a:ext>
            </a:extLst>
          </p:cNvPr>
          <p:cNvSpPr>
            <a:spLocks noGrp="1"/>
          </p:cNvSpPr>
          <p:nvPr>
            <p:ph type="title"/>
          </p:nvPr>
        </p:nvSpPr>
        <p:spPr>
          <a:xfrm>
            <a:off x="345857" y="469879"/>
            <a:ext cx="3270236" cy="2224263"/>
          </a:xfrm>
        </p:spPr>
        <p:txBody>
          <a:bodyPr/>
          <a:lstStyle/>
          <a:p>
            <a:r>
              <a:rPr lang="en-US" dirty="0"/>
              <a:t>2023 Farm Bill</a:t>
            </a:r>
            <a:br>
              <a:rPr lang="en-US" dirty="0"/>
            </a:br>
            <a:endParaRPr lang="en-US" dirty="0"/>
          </a:p>
        </p:txBody>
      </p:sp>
      <p:sp>
        <p:nvSpPr>
          <p:cNvPr id="9" name="Rectangle 8">
            <a:extLst>
              <a:ext uri="{FF2B5EF4-FFF2-40B4-BE49-F238E27FC236}">
                <a16:creationId xmlns:a16="http://schemas.microsoft.com/office/drawing/2014/main" id="{EAB9D4F6-0403-A680-4ECF-B68BFBDDBE15}"/>
              </a:ext>
            </a:extLst>
          </p:cNvPr>
          <p:cNvSpPr/>
          <p:nvPr/>
        </p:nvSpPr>
        <p:spPr>
          <a:xfrm>
            <a:off x="0" y="3253946"/>
            <a:ext cx="12192000" cy="3604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
            <a:extLst>
              <a:ext uri="{FF2B5EF4-FFF2-40B4-BE49-F238E27FC236}">
                <a16:creationId xmlns:a16="http://schemas.microsoft.com/office/drawing/2014/main" id="{E9A1CED4-437B-6393-2319-7F71010EF9B1}"/>
              </a:ext>
            </a:extLst>
          </p:cNvPr>
          <p:cNvSpPr txBox="1">
            <a:spLocks/>
          </p:cNvSpPr>
          <p:nvPr/>
        </p:nvSpPr>
        <p:spPr>
          <a:xfrm>
            <a:off x="905824" y="3780631"/>
            <a:ext cx="7150514" cy="2708434"/>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b="1" dirty="0">
                <a:solidFill>
                  <a:schemeClr val="tx2"/>
                </a:solidFill>
              </a:rPr>
              <a:t>Broad Policy Landscape</a:t>
            </a:r>
          </a:p>
          <a:p>
            <a:pPr marL="285750" indent="-285750">
              <a:buFont typeface="Arial" panose="020B0604020202020204" pitchFamily="34" charset="0"/>
              <a:buChar char="•"/>
            </a:pPr>
            <a:r>
              <a:rPr lang="en-CA" sz="1800" dirty="0">
                <a:solidFill>
                  <a:schemeClr val="tx2"/>
                </a:solidFill>
              </a:rPr>
              <a:t>Razor thin margins in House (R) and Senate (D)</a:t>
            </a:r>
          </a:p>
          <a:p>
            <a:pPr marL="285750" indent="-285750">
              <a:buFont typeface="Arial" panose="020B0604020202020204" pitchFamily="34" charset="0"/>
              <a:buChar char="•"/>
            </a:pPr>
            <a:r>
              <a:rPr lang="en-CA" sz="1800" dirty="0">
                <a:solidFill>
                  <a:schemeClr val="tx2"/>
                </a:solidFill>
              </a:rPr>
              <a:t>Debt ceiling and budget negotiations (X date)</a:t>
            </a:r>
          </a:p>
          <a:p>
            <a:pPr marL="285750" indent="-285750">
              <a:buFont typeface="Arial" panose="020B0604020202020204" pitchFamily="34" charset="0"/>
              <a:buChar char="•"/>
            </a:pPr>
            <a:r>
              <a:rPr lang="en-CA" sz="1800" dirty="0">
                <a:solidFill>
                  <a:schemeClr val="tx2"/>
                </a:solidFill>
              </a:rPr>
              <a:t>Work requirements and SNAP</a:t>
            </a:r>
          </a:p>
          <a:p>
            <a:pPr marL="285750" indent="-285750">
              <a:buFont typeface="Arial" panose="020B0604020202020204" pitchFamily="34" charset="0"/>
              <a:buChar char="•"/>
            </a:pPr>
            <a:r>
              <a:rPr lang="en-CA" sz="1800" dirty="0">
                <a:solidFill>
                  <a:schemeClr val="tx2"/>
                </a:solidFill>
              </a:rPr>
              <a:t>2024 presidential election</a:t>
            </a:r>
          </a:p>
          <a:p>
            <a:endParaRPr lang="en-CA" sz="1800" dirty="0">
              <a:solidFill>
                <a:schemeClr val="tx2"/>
              </a:solidFill>
            </a:endParaRPr>
          </a:p>
          <a:p>
            <a:endParaRPr lang="en-CA" sz="1800" dirty="0">
              <a:solidFill>
                <a:schemeClr val="tx2"/>
              </a:solidFill>
            </a:endParaRPr>
          </a:p>
        </p:txBody>
      </p:sp>
      <p:sp>
        <p:nvSpPr>
          <p:cNvPr id="18" name="Footer Placeholder 3">
            <a:extLst>
              <a:ext uri="{FF2B5EF4-FFF2-40B4-BE49-F238E27FC236}">
                <a16:creationId xmlns:a16="http://schemas.microsoft.com/office/drawing/2014/main" id="{17C5CA72-C057-EB15-4493-9B89B629462C}"/>
              </a:ext>
            </a:extLst>
          </p:cNvPr>
          <p:cNvSpPr>
            <a:spLocks noGrp="1"/>
          </p:cNvSpPr>
          <p:nvPr>
            <p:ph type="ftr" sz="quarter" idx="11"/>
          </p:nvPr>
        </p:nvSpPr>
        <p:spPr>
          <a:xfrm>
            <a:off x="345856" y="6489065"/>
            <a:ext cx="4114800" cy="192696"/>
          </a:xfrm>
        </p:spPr>
        <p:txBody>
          <a:bodyPr/>
          <a:lstStyle/>
          <a:p>
            <a:r>
              <a:rPr lang="en-CA" dirty="0">
                <a:solidFill>
                  <a:schemeClr val="tx2"/>
                </a:solidFill>
              </a:rPr>
              <a:t>Presented by Fair Food Network</a:t>
            </a:r>
            <a:endParaRPr lang="en-US" dirty="0">
              <a:solidFill>
                <a:schemeClr val="tx2"/>
              </a:solidFill>
            </a:endParaRPr>
          </a:p>
        </p:txBody>
      </p:sp>
      <p:sp>
        <p:nvSpPr>
          <p:cNvPr id="19" name="Date Placeholder 4">
            <a:extLst>
              <a:ext uri="{FF2B5EF4-FFF2-40B4-BE49-F238E27FC236}">
                <a16:creationId xmlns:a16="http://schemas.microsoft.com/office/drawing/2014/main" id="{DB1CF733-A714-80D1-1A29-5D29834852EA}"/>
              </a:ext>
            </a:extLst>
          </p:cNvPr>
          <p:cNvSpPr>
            <a:spLocks noGrp="1"/>
          </p:cNvSpPr>
          <p:nvPr>
            <p:ph type="dt" sz="half" idx="10"/>
          </p:nvPr>
        </p:nvSpPr>
        <p:spPr>
          <a:xfrm>
            <a:off x="9357756" y="6502074"/>
            <a:ext cx="1538844" cy="192696"/>
          </a:xfrm>
        </p:spPr>
        <p:txBody>
          <a:bodyPr/>
          <a:lstStyle/>
          <a:p>
            <a:endParaRPr lang="en-US" dirty="0">
              <a:solidFill>
                <a:schemeClr val="tx2"/>
              </a:solidFill>
            </a:endParaRPr>
          </a:p>
        </p:txBody>
      </p:sp>
      <p:sp>
        <p:nvSpPr>
          <p:cNvPr id="20" name="Slide Number Placeholder 5">
            <a:extLst>
              <a:ext uri="{FF2B5EF4-FFF2-40B4-BE49-F238E27FC236}">
                <a16:creationId xmlns:a16="http://schemas.microsoft.com/office/drawing/2014/main" id="{930700A3-EC4C-8ACC-BF01-EAE9022D5A8D}"/>
              </a:ext>
            </a:extLst>
          </p:cNvPr>
          <p:cNvSpPr>
            <a:spLocks noGrp="1"/>
          </p:cNvSpPr>
          <p:nvPr>
            <p:ph type="sldNum" sz="quarter" idx="12"/>
          </p:nvPr>
        </p:nvSpPr>
        <p:spPr>
          <a:xfrm>
            <a:off x="10925997" y="6502073"/>
            <a:ext cx="920147" cy="192696"/>
          </a:xfrm>
        </p:spPr>
        <p:txBody>
          <a:bodyPr/>
          <a:lstStyle/>
          <a:p>
            <a:fld id="{5C73C57B-3D14-5D40-A30D-B3FDB9C2A71E}" type="slidenum">
              <a:rPr lang="en-US" smtClean="0">
                <a:solidFill>
                  <a:schemeClr val="tx2"/>
                </a:solidFill>
              </a:rPr>
              <a:pPr/>
              <a:t>4</a:t>
            </a:fld>
            <a:endParaRPr lang="en-US" dirty="0">
              <a:solidFill>
                <a:schemeClr val="tx2"/>
              </a:solidFill>
            </a:endParaRPr>
          </a:p>
        </p:txBody>
      </p:sp>
      <p:pic>
        <p:nvPicPr>
          <p:cNvPr id="23" name="Picture 22">
            <a:extLst>
              <a:ext uri="{FF2B5EF4-FFF2-40B4-BE49-F238E27FC236}">
                <a16:creationId xmlns:a16="http://schemas.microsoft.com/office/drawing/2014/main" id="{861D774D-7D61-DCF5-B0EE-90545A35C638}"/>
              </a:ext>
            </a:extLst>
          </p:cNvPr>
          <p:cNvPicPr>
            <a:picLocks noChangeAspect="1"/>
          </p:cNvPicPr>
          <p:nvPr/>
        </p:nvPicPr>
        <p:blipFill>
          <a:blip r:embed="rId3"/>
          <a:stretch>
            <a:fillRect/>
          </a:stretch>
        </p:blipFill>
        <p:spPr>
          <a:xfrm>
            <a:off x="10968078" y="2970634"/>
            <a:ext cx="1756132" cy="1524000"/>
          </a:xfrm>
          <a:prstGeom prst="rect">
            <a:avLst/>
          </a:prstGeom>
        </p:spPr>
      </p:pic>
      <p:pic>
        <p:nvPicPr>
          <p:cNvPr id="30" name="Picture 29">
            <a:extLst>
              <a:ext uri="{FF2B5EF4-FFF2-40B4-BE49-F238E27FC236}">
                <a16:creationId xmlns:a16="http://schemas.microsoft.com/office/drawing/2014/main" id="{559B8315-85B7-4EA7-1899-FE0A1EF28942}"/>
              </a:ext>
            </a:extLst>
          </p:cNvPr>
          <p:cNvPicPr>
            <a:picLocks noChangeAspect="1"/>
          </p:cNvPicPr>
          <p:nvPr/>
        </p:nvPicPr>
        <p:blipFill rotWithShape="1">
          <a:blip r:embed="rId4"/>
          <a:srcRect l="39504" t="2631" r="12553" b="25821"/>
          <a:stretch/>
        </p:blipFill>
        <p:spPr>
          <a:xfrm>
            <a:off x="3768492" y="1323237"/>
            <a:ext cx="1719535" cy="1709092"/>
          </a:xfrm>
          <a:prstGeom prst="rect">
            <a:avLst/>
          </a:prstGeom>
        </p:spPr>
      </p:pic>
      <p:sp>
        <p:nvSpPr>
          <p:cNvPr id="31" name="Rectangle 30">
            <a:extLst>
              <a:ext uri="{FF2B5EF4-FFF2-40B4-BE49-F238E27FC236}">
                <a16:creationId xmlns:a16="http://schemas.microsoft.com/office/drawing/2014/main" id="{FD191589-89F4-DD06-71A6-949B98EE6BB3}"/>
              </a:ext>
            </a:extLst>
          </p:cNvPr>
          <p:cNvSpPr/>
          <p:nvPr/>
        </p:nvSpPr>
        <p:spPr>
          <a:xfrm>
            <a:off x="3626535" y="1186410"/>
            <a:ext cx="1709092" cy="1709092"/>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5" name="Picture 34">
            <a:extLst>
              <a:ext uri="{FF2B5EF4-FFF2-40B4-BE49-F238E27FC236}">
                <a16:creationId xmlns:a16="http://schemas.microsoft.com/office/drawing/2014/main" id="{A74DC1EF-3990-02D1-9CB1-12F731DFD8B3}"/>
              </a:ext>
            </a:extLst>
          </p:cNvPr>
          <p:cNvPicPr>
            <a:picLocks noChangeAspect="1"/>
          </p:cNvPicPr>
          <p:nvPr/>
        </p:nvPicPr>
        <p:blipFill rotWithShape="1">
          <a:blip r:embed="rId5"/>
          <a:srcRect l="19157" t="2343" r="19157" b="15377"/>
          <a:stretch/>
        </p:blipFill>
        <p:spPr>
          <a:xfrm>
            <a:off x="8678322" y="0"/>
            <a:ext cx="2158554" cy="2158554"/>
          </a:xfrm>
          <a:prstGeom prst="rect">
            <a:avLst/>
          </a:prstGeom>
        </p:spPr>
      </p:pic>
      <p:sp>
        <p:nvSpPr>
          <p:cNvPr id="36" name="Rectangle 35">
            <a:extLst>
              <a:ext uri="{FF2B5EF4-FFF2-40B4-BE49-F238E27FC236}">
                <a16:creationId xmlns:a16="http://schemas.microsoft.com/office/drawing/2014/main" id="{9941F51E-FEF9-186A-1FEB-C0881261AFC1}"/>
              </a:ext>
            </a:extLst>
          </p:cNvPr>
          <p:cNvSpPr/>
          <p:nvPr/>
        </p:nvSpPr>
        <p:spPr>
          <a:xfrm>
            <a:off x="8830722" y="152400"/>
            <a:ext cx="2158554" cy="2158554"/>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8" name="Picture 37">
            <a:extLst>
              <a:ext uri="{FF2B5EF4-FFF2-40B4-BE49-F238E27FC236}">
                <a16:creationId xmlns:a16="http://schemas.microsoft.com/office/drawing/2014/main" id="{0901C582-6C09-AAB9-CF85-128F37A131CC}"/>
              </a:ext>
            </a:extLst>
          </p:cNvPr>
          <p:cNvPicPr>
            <a:picLocks noChangeAspect="1"/>
          </p:cNvPicPr>
          <p:nvPr/>
        </p:nvPicPr>
        <p:blipFill>
          <a:blip r:embed="rId6"/>
          <a:stretch>
            <a:fillRect/>
          </a:stretch>
        </p:blipFill>
        <p:spPr>
          <a:xfrm>
            <a:off x="6277833" y="666650"/>
            <a:ext cx="3595639" cy="2671989"/>
          </a:xfrm>
          <a:prstGeom prst="rect">
            <a:avLst/>
          </a:prstGeom>
        </p:spPr>
      </p:pic>
      <p:pic>
        <p:nvPicPr>
          <p:cNvPr id="40" name="Picture 39">
            <a:extLst>
              <a:ext uri="{FF2B5EF4-FFF2-40B4-BE49-F238E27FC236}">
                <a16:creationId xmlns:a16="http://schemas.microsoft.com/office/drawing/2014/main" id="{3B75EE42-155F-9B52-EC1D-9371E63AB9F2}"/>
              </a:ext>
            </a:extLst>
          </p:cNvPr>
          <p:cNvPicPr>
            <a:picLocks noChangeAspect="1"/>
          </p:cNvPicPr>
          <p:nvPr/>
        </p:nvPicPr>
        <p:blipFill>
          <a:blip r:embed="rId7"/>
          <a:stretch>
            <a:fillRect/>
          </a:stretch>
        </p:blipFill>
        <p:spPr>
          <a:xfrm>
            <a:off x="2303305" y="2150980"/>
            <a:ext cx="1476867" cy="1187481"/>
          </a:xfrm>
          <a:prstGeom prst="rect">
            <a:avLst/>
          </a:prstGeom>
        </p:spPr>
      </p:pic>
      <p:pic>
        <p:nvPicPr>
          <p:cNvPr id="42" name="Picture 41">
            <a:extLst>
              <a:ext uri="{FF2B5EF4-FFF2-40B4-BE49-F238E27FC236}">
                <a16:creationId xmlns:a16="http://schemas.microsoft.com/office/drawing/2014/main" id="{EC8BB466-72F0-DFF1-10A5-B7F3A4D737EA}"/>
              </a:ext>
            </a:extLst>
          </p:cNvPr>
          <p:cNvPicPr>
            <a:picLocks noChangeAspect="1"/>
          </p:cNvPicPr>
          <p:nvPr/>
        </p:nvPicPr>
        <p:blipFill>
          <a:blip r:embed="rId8"/>
          <a:stretch>
            <a:fillRect/>
          </a:stretch>
        </p:blipFill>
        <p:spPr>
          <a:xfrm>
            <a:off x="5183227" y="-295962"/>
            <a:ext cx="1542903" cy="1225247"/>
          </a:xfrm>
          <a:prstGeom prst="rect">
            <a:avLst/>
          </a:prstGeom>
        </p:spPr>
      </p:pic>
      <p:pic>
        <p:nvPicPr>
          <p:cNvPr id="44" name="Picture 43">
            <a:extLst>
              <a:ext uri="{FF2B5EF4-FFF2-40B4-BE49-F238E27FC236}">
                <a16:creationId xmlns:a16="http://schemas.microsoft.com/office/drawing/2014/main" id="{2B6CD036-B2A2-152F-E75E-519CF946D9DC}"/>
              </a:ext>
            </a:extLst>
          </p:cNvPr>
          <p:cNvPicPr>
            <a:picLocks noChangeAspect="1"/>
          </p:cNvPicPr>
          <p:nvPr/>
        </p:nvPicPr>
        <p:blipFill>
          <a:blip r:embed="rId9"/>
          <a:stretch>
            <a:fillRect/>
          </a:stretch>
        </p:blipFill>
        <p:spPr>
          <a:xfrm rot="5400000">
            <a:off x="7935559" y="5528207"/>
            <a:ext cx="1779974" cy="2393076"/>
          </a:xfrm>
          <a:prstGeom prst="rect">
            <a:avLst/>
          </a:prstGeom>
        </p:spPr>
      </p:pic>
    </p:spTree>
    <p:extLst>
      <p:ext uri="{BB962C8B-B14F-4D97-AF65-F5344CB8AC3E}">
        <p14:creationId xmlns:p14="http://schemas.microsoft.com/office/powerpoint/2010/main" val="2644950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AA88BF-E891-EB15-5665-3ACDF88A2824}"/>
              </a:ext>
            </a:extLst>
          </p:cNvPr>
          <p:cNvSpPr>
            <a:spLocks noGrp="1"/>
          </p:cNvSpPr>
          <p:nvPr>
            <p:ph type="title"/>
          </p:nvPr>
        </p:nvSpPr>
        <p:spPr>
          <a:xfrm>
            <a:off x="345857" y="469879"/>
            <a:ext cx="3270236" cy="2224263"/>
          </a:xfrm>
        </p:spPr>
        <p:txBody>
          <a:bodyPr/>
          <a:lstStyle/>
          <a:p>
            <a:r>
              <a:rPr lang="en-US" dirty="0"/>
              <a:t>2023 Farm Bill</a:t>
            </a:r>
            <a:br>
              <a:rPr lang="en-US" dirty="0"/>
            </a:br>
            <a:endParaRPr lang="en-US" dirty="0"/>
          </a:p>
        </p:txBody>
      </p:sp>
      <p:sp>
        <p:nvSpPr>
          <p:cNvPr id="9" name="Rectangle 8">
            <a:extLst>
              <a:ext uri="{FF2B5EF4-FFF2-40B4-BE49-F238E27FC236}">
                <a16:creationId xmlns:a16="http://schemas.microsoft.com/office/drawing/2014/main" id="{EAB9D4F6-0403-A680-4ECF-B68BFBDDBE15}"/>
              </a:ext>
            </a:extLst>
          </p:cNvPr>
          <p:cNvSpPr/>
          <p:nvPr/>
        </p:nvSpPr>
        <p:spPr>
          <a:xfrm>
            <a:off x="0" y="3253946"/>
            <a:ext cx="12192000" cy="3604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3">
            <a:extLst>
              <a:ext uri="{FF2B5EF4-FFF2-40B4-BE49-F238E27FC236}">
                <a16:creationId xmlns:a16="http://schemas.microsoft.com/office/drawing/2014/main" id="{17C5CA72-C057-EB15-4493-9B89B629462C}"/>
              </a:ext>
            </a:extLst>
          </p:cNvPr>
          <p:cNvSpPr>
            <a:spLocks noGrp="1"/>
          </p:cNvSpPr>
          <p:nvPr>
            <p:ph type="ftr" sz="quarter" idx="11"/>
          </p:nvPr>
        </p:nvSpPr>
        <p:spPr>
          <a:xfrm>
            <a:off x="345856" y="6489065"/>
            <a:ext cx="4114800" cy="192696"/>
          </a:xfrm>
        </p:spPr>
        <p:txBody>
          <a:bodyPr/>
          <a:lstStyle/>
          <a:p>
            <a:r>
              <a:rPr lang="en-CA" dirty="0">
                <a:solidFill>
                  <a:schemeClr val="tx2"/>
                </a:solidFill>
              </a:rPr>
              <a:t>Presented by Fair Food Network</a:t>
            </a:r>
            <a:endParaRPr lang="en-US" dirty="0">
              <a:solidFill>
                <a:schemeClr val="tx2"/>
              </a:solidFill>
            </a:endParaRPr>
          </a:p>
        </p:txBody>
      </p:sp>
      <p:sp>
        <p:nvSpPr>
          <p:cNvPr id="19" name="Date Placeholder 4">
            <a:extLst>
              <a:ext uri="{FF2B5EF4-FFF2-40B4-BE49-F238E27FC236}">
                <a16:creationId xmlns:a16="http://schemas.microsoft.com/office/drawing/2014/main" id="{DB1CF733-A714-80D1-1A29-5D29834852EA}"/>
              </a:ext>
            </a:extLst>
          </p:cNvPr>
          <p:cNvSpPr>
            <a:spLocks noGrp="1"/>
          </p:cNvSpPr>
          <p:nvPr>
            <p:ph type="dt" sz="half" idx="10"/>
          </p:nvPr>
        </p:nvSpPr>
        <p:spPr>
          <a:xfrm>
            <a:off x="9357756" y="6502074"/>
            <a:ext cx="1538844" cy="192696"/>
          </a:xfrm>
        </p:spPr>
        <p:txBody>
          <a:bodyPr/>
          <a:lstStyle/>
          <a:p>
            <a:endParaRPr lang="en-US" dirty="0">
              <a:solidFill>
                <a:schemeClr val="tx2"/>
              </a:solidFill>
            </a:endParaRPr>
          </a:p>
        </p:txBody>
      </p:sp>
      <p:sp>
        <p:nvSpPr>
          <p:cNvPr id="20" name="Slide Number Placeholder 5">
            <a:extLst>
              <a:ext uri="{FF2B5EF4-FFF2-40B4-BE49-F238E27FC236}">
                <a16:creationId xmlns:a16="http://schemas.microsoft.com/office/drawing/2014/main" id="{930700A3-EC4C-8ACC-BF01-EAE9022D5A8D}"/>
              </a:ext>
            </a:extLst>
          </p:cNvPr>
          <p:cNvSpPr>
            <a:spLocks noGrp="1"/>
          </p:cNvSpPr>
          <p:nvPr>
            <p:ph type="sldNum" sz="quarter" idx="12"/>
          </p:nvPr>
        </p:nvSpPr>
        <p:spPr>
          <a:xfrm>
            <a:off x="10925997" y="6502073"/>
            <a:ext cx="920147" cy="192696"/>
          </a:xfrm>
        </p:spPr>
        <p:txBody>
          <a:bodyPr/>
          <a:lstStyle/>
          <a:p>
            <a:fld id="{5C73C57B-3D14-5D40-A30D-B3FDB9C2A71E}" type="slidenum">
              <a:rPr lang="en-US" smtClean="0">
                <a:solidFill>
                  <a:schemeClr val="tx2"/>
                </a:solidFill>
              </a:rPr>
              <a:pPr/>
              <a:t>5</a:t>
            </a:fld>
            <a:endParaRPr lang="en-US" dirty="0">
              <a:solidFill>
                <a:schemeClr val="tx2"/>
              </a:solidFill>
            </a:endParaRPr>
          </a:p>
        </p:txBody>
      </p:sp>
      <p:sp>
        <p:nvSpPr>
          <p:cNvPr id="21" name="Content Placeholder 1">
            <a:extLst>
              <a:ext uri="{FF2B5EF4-FFF2-40B4-BE49-F238E27FC236}">
                <a16:creationId xmlns:a16="http://schemas.microsoft.com/office/drawing/2014/main" id="{ADAAD671-41AB-35A5-6F1A-3D4835967433}"/>
              </a:ext>
            </a:extLst>
          </p:cNvPr>
          <p:cNvSpPr txBox="1">
            <a:spLocks/>
          </p:cNvSpPr>
          <p:nvPr/>
        </p:nvSpPr>
        <p:spPr>
          <a:xfrm>
            <a:off x="940289" y="3678668"/>
            <a:ext cx="7040734" cy="2451953"/>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b="1" dirty="0">
                <a:solidFill>
                  <a:schemeClr val="tx2"/>
                </a:solidFill>
              </a:rPr>
              <a:t>Farm Bill Landscape</a:t>
            </a:r>
          </a:p>
          <a:p>
            <a:pPr marL="285750" indent="-285750">
              <a:buFont typeface="Arial" panose="020B0604020202020204" pitchFamily="34" charset="0"/>
              <a:buChar char="•"/>
            </a:pPr>
            <a:r>
              <a:rPr lang="en-CA" sz="1800" dirty="0">
                <a:solidFill>
                  <a:schemeClr val="tx2"/>
                </a:solidFill>
              </a:rPr>
              <a:t>New funding for any program a challenge</a:t>
            </a:r>
          </a:p>
          <a:p>
            <a:pPr marL="285750" indent="-285750">
              <a:buFont typeface="Arial" panose="020B0604020202020204" pitchFamily="34" charset="0"/>
              <a:buChar char="•"/>
            </a:pPr>
            <a:r>
              <a:rPr lang="en-CA" sz="1800" dirty="0">
                <a:solidFill>
                  <a:schemeClr val="tx2"/>
                </a:solidFill>
              </a:rPr>
              <a:t>SNAP spending increases under close scrutiny (COVID and Thrifty Food Plan)</a:t>
            </a:r>
          </a:p>
          <a:p>
            <a:pPr marL="285750" indent="-285750">
              <a:buFont typeface="Arial" panose="020B0604020202020204" pitchFamily="34" charset="0"/>
              <a:buChar char="•"/>
            </a:pPr>
            <a:r>
              <a:rPr lang="en-CA" sz="1800" dirty="0">
                <a:solidFill>
                  <a:schemeClr val="tx2"/>
                </a:solidFill>
              </a:rPr>
              <a:t>Commitments to complete farm bill this year</a:t>
            </a:r>
          </a:p>
          <a:p>
            <a:pPr marL="285750" indent="-285750">
              <a:buFont typeface="Arial" panose="020B0604020202020204" pitchFamily="34" charset="0"/>
              <a:buChar char="•"/>
            </a:pPr>
            <a:r>
              <a:rPr lang="en-CA" sz="1800" dirty="0">
                <a:solidFill>
                  <a:schemeClr val="tx2"/>
                </a:solidFill>
              </a:rPr>
              <a:t>Agriculture community stressing need to support strong nutrition title</a:t>
            </a:r>
            <a:br>
              <a:rPr lang="en-CA" sz="1800" dirty="0">
                <a:solidFill>
                  <a:schemeClr val="tx2"/>
                </a:solidFill>
              </a:rPr>
            </a:br>
            <a:endParaRPr lang="en-CA" sz="1800" dirty="0">
              <a:solidFill>
                <a:schemeClr val="tx2"/>
              </a:solidFill>
            </a:endParaRPr>
          </a:p>
        </p:txBody>
      </p:sp>
      <p:pic>
        <p:nvPicPr>
          <p:cNvPr id="23" name="Picture 22">
            <a:extLst>
              <a:ext uri="{FF2B5EF4-FFF2-40B4-BE49-F238E27FC236}">
                <a16:creationId xmlns:a16="http://schemas.microsoft.com/office/drawing/2014/main" id="{861D774D-7D61-DCF5-B0EE-90545A35C638}"/>
              </a:ext>
            </a:extLst>
          </p:cNvPr>
          <p:cNvPicPr>
            <a:picLocks noChangeAspect="1"/>
          </p:cNvPicPr>
          <p:nvPr/>
        </p:nvPicPr>
        <p:blipFill>
          <a:blip r:embed="rId3"/>
          <a:stretch>
            <a:fillRect/>
          </a:stretch>
        </p:blipFill>
        <p:spPr>
          <a:xfrm>
            <a:off x="10968078" y="2970634"/>
            <a:ext cx="1756132" cy="1524000"/>
          </a:xfrm>
          <a:prstGeom prst="rect">
            <a:avLst/>
          </a:prstGeom>
        </p:spPr>
      </p:pic>
      <p:pic>
        <p:nvPicPr>
          <p:cNvPr id="30" name="Picture 29">
            <a:extLst>
              <a:ext uri="{FF2B5EF4-FFF2-40B4-BE49-F238E27FC236}">
                <a16:creationId xmlns:a16="http://schemas.microsoft.com/office/drawing/2014/main" id="{559B8315-85B7-4EA7-1899-FE0A1EF28942}"/>
              </a:ext>
            </a:extLst>
          </p:cNvPr>
          <p:cNvPicPr>
            <a:picLocks noChangeAspect="1"/>
          </p:cNvPicPr>
          <p:nvPr/>
        </p:nvPicPr>
        <p:blipFill rotWithShape="1">
          <a:blip r:embed="rId4"/>
          <a:srcRect l="39504" t="2631" r="12553" b="25821"/>
          <a:stretch/>
        </p:blipFill>
        <p:spPr>
          <a:xfrm>
            <a:off x="3768492" y="1323237"/>
            <a:ext cx="1719535" cy="1709092"/>
          </a:xfrm>
          <a:prstGeom prst="rect">
            <a:avLst/>
          </a:prstGeom>
        </p:spPr>
      </p:pic>
      <p:sp>
        <p:nvSpPr>
          <p:cNvPr id="31" name="Rectangle 30">
            <a:extLst>
              <a:ext uri="{FF2B5EF4-FFF2-40B4-BE49-F238E27FC236}">
                <a16:creationId xmlns:a16="http://schemas.microsoft.com/office/drawing/2014/main" id="{FD191589-89F4-DD06-71A6-949B98EE6BB3}"/>
              </a:ext>
            </a:extLst>
          </p:cNvPr>
          <p:cNvSpPr/>
          <p:nvPr/>
        </p:nvSpPr>
        <p:spPr>
          <a:xfrm>
            <a:off x="3626535" y="1186410"/>
            <a:ext cx="1709092" cy="1709092"/>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5" name="Picture 34">
            <a:extLst>
              <a:ext uri="{FF2B5EF4-FFF2-40B4-BE49-F238E27FC236}">
                <a16:creationId xmlns:a16="http://schemas.microsoft.com/office/drawing/2014/main" id="{A74DC1EF-3990-02D1-9CB1-12F731DFD8B3}"/>
              </a:ext>
            </a:extLst>
          </p:cNvPr>
          <p:cNvPicPr>
            <a:picLocks noChangeAspect="1"/>
          </p:cNvPicPr>
          <p:nvPr/>
        </p:nvPicPr>
        <p:blipFill rotWithShape="1">
          <a:blip r:embed="rId5"/>
          <a:srcRect l="19157" t="2343" r="19157" b="15377"/>
          <a:stretch/>
        </p:blipFill>
        <p:spPr>
          <a:xfrm>
            <a:off x="8678322" y="0"/>
            <a:ext cx="2158554" cy="2158554"/>
          </a:xfrm>
          <a:prstGeom prst="rect">
            <a:avLst/>
          </a:prstGeom>
        </p:spPr>
      </p:pic>
      <p:sp>
        <p:nvSpPr>
          <p:cNvPr id="36" name="Rectangle 35">
            <a:extLst>
              <a:ext uri="{FF2B5EF4-FFF2-40B4-BE49-F238E27FC236}">
                <a16:creationId xmlns:a16="http://schemas.microsoft.com/office/drawing/2014/main" id="{9941F51E-FEF9-186A-1FEB-C0881261AFC1}"/>
              </a:ext>
            </a:extLst>
          </p:cNvPr>
          <p:cNvSpPr/>
          <p:nvPr/>
        </p:nvSpPr>
        <p:spPr>
          <a:xfrm>
            <a:off x="8830722" y="152400"/>
            <a:ext cx="2158554" cy="2158554"/>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8" name="Picture 37">
            <a:extLst>
              <a:ext uri="{FF2B5EF4-FFF2-40B4-BE49-F238E27FC236}">
                <a16:creationId xmlns:a16="http://schemas.microsoft.com/office/drawing/2014/main" id="{0901C582-6C09-AAB9-CF85-128F37A131CC}"/>
              </a:ext>
            </a:extLst>
          </p:cNvPr>
          <p:cNvPicPr>
            <a:picLocks noChangeAspect="1"/>
          </p:cNvPicPr>
          <p:nvPr/>
        </p:nvPicPr>
        <p:blipFill>
          <a:blip r:embed="rId6"/>
          <a:stretch>
            <a:fillRect/>
          </a:stretch>
        </p:blipFill>
        <p:spPr>
          <a:xfrm>
            <a:off x="6277833" y="666650"/>
            <a:ext cx="3595639" cy="2671989"/>
          </a:xfrm>
          <a:prstGeom prst="rect">
            <a:avLst/>
          </a:prstGeom>
        </p:spPr>
      </p:pic>
      <p:pic>
        <p:nvPicPr>
          <p:cNvPr id="40" name="Picture 39">
            <a:extLst>
              <a:ext uri="{FF2B5EF4-FFF2-40B4-BE49-F238E27FC236}">
                <a16:creationId xmlns:a16="http://schemas.microsoft.com/office/drawing/2014/main" id="{3B75EE42-155F-9B52-EC1D-9371E63AB9F2}"/>
              </a:ext>
            </a:extLst>
          </p:cNvPr>
          <p:cNvPicPr>
            <a:picLocks noChangeAspect="1"/>
          </p:cNvPicPr>
          <p:nvPr/>
        </p:nvPicPr>
        <p:blipFill>
          <a:blip r:embed="rId7"/>
          <a:stretch>
            <a:fillRect/>
          </a:stretch>
        </p:blipFill>
        <p:spPr>
          <a:xfrm>
            <a:off x="2303305" y="2150980"/>
            <a:ext cx="1476867" cy="1187481"/>
          </a:xfrm>
          <a:prstGeom prst="rect">
            <a:avLst/>
          </a:prstGeom>
        </p:spPr>
      </p:pic>
      <p:pic>
        <p:nvPicPr>
          <p:cNvPr id="42" name="Picture 41">
            <a:extLst>
              <a:ext uri="{FF2B5EF4-FFF2-40B4-BE49-F238E27FC236}">
                <a16:creationId xmlns:a16="http://schemas.microsoft.com/office/drawing/2014/main" id="{EC8BB466-72F0-DFF1-10A5-B7F3A4D737EA}"/>
              </a:ext>
            </a:extLst>
          </p:cNvPr>
          <p:cNvPicPr>
            <a:picLocks noChangeAspect="1"/>
          </p:cNvPicPr>
          <p:nvPr/>
        </p:nvPicPr>
        <p:blipFill>
          <a:blip r:embed="rId8"/>
          <a:stretch>
            <a:fillRect/>
          </a:stretch>
        </p:blipFill>
        <p:spPr>
          <a:xfrm>
            <a:off x="5183227" y="-295962"/>
            <a:ext cx="1542903" cy="1225247"/>
          </a:xfrm>
          <a:prstGeom prst="rect">
            <a:avLst/>
          </a:prstGeom>
        </p:spPr>
      </p:pic>
      <p:pic>
        <p:nvPicPr>
          <p:cNvPr id="44" name="Picture 43">
            <a:extLst>
              <a:ext uri="{FF2B5EF4-FFF2-40B4-BE49-F238E27FC236}">
                <a16:creationId xmlns:a16="http://schemas.microsoft.com/office/drawing/2014/main" id="{2B6CD036-B2A2-152F-E75E-519CF946D9DC}"/>
              </a:ext>
            </a:extLst>
          </p:cNvPr>
          <p:cNvPicPr>
            <a:picLocks noChangeAspect="1"/>
          </p:cNvPicPr>
          <p:nvPr/>
        </p:nvPicPr>
        <p:blipFill>
          <a:blip r:embed="rId9"/>
          <a:stretch>
            <a:fillRect/>
          </a:stretch>
        </p:blipFill>
        <p:spPr>
          <a:xfrm rot="5400000">
            <a:off x="7935559" y="5528207"/>
            <a:ext cx="1779974" cy="2393076"/>
          </a:xfrm>
          <a:prstGeom prst="rect">
            <a:avLst/>
          </a:prstGeom>
        </p:spPr>
      </p:pic>
    </p:spTree>
    <p:extLst>
      <p:ext uri="{BB962C8B-B14F-4D97-AF65-F5344CB8AC3E}">
        <p14:creationId xmlns:p14="http://schemas.microsoft.com/office/powerpoint/2010/main" val="183469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AA88BF-E891-EB15-5665-3ACDF88A2824}"/>
              </a:ext>
            </a:extLst>
          </p:cNvPr>
          <p:cNvSpPr>
            <a:spLocks noGrp="1"/>
          </p:cNvSpPr>
          <p:nvPr>
            <p:ph type="title"/>
          </p:nvPr>
        </p:nvSpPr>
        <p:spPr>
          <a:xfrm>
            <a:off x="370244" y="391080"/>
            <a:ext cx="5489312" cy="2453749"/>
          </a:xfrm>
        </p:spPr>
        <p:txBody>
          <a:bodyPr/>
          <a:lstStyle/>
          <a:p>
            <a:r>
              <a:rPr lang="en-US" sz="6000" dirty="0"/>
              <a:t>Alliance for National Nutrition Incentives</a:t>
            </a:r>
          </a:p>
        </p:txBody>
      </p:sp>
      <p:sp>
        <p:nvSpPr>
          <p:cNvPr id="9" name="Rectangle 8">
            <a:extLst>
              <a:ext uri="{FF2B5EF4-FFF2-40B4-BE49-F238E27FC236}">
                <a16:creationId xmlns:a16="http://schemas.microsoft.com/office/drawing/2014/main" id="{EAB9D4F6-0403-A680-4ECF-B68BFBDDBE15}"/>
              </a:ext>
            </a:extLst>
          </p:cNvPr>
          <p:cNvSpPr/>
          <p:nvPr/>
        </p:nvSpPr>
        <p:spPr>
          <a:xfrm>
            <a:off x="0" y="3253946"/>
            <a:ext cx="12192000" cy="3604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
            <a:extLst>
              <a:ext uri="{FF2B5EF4-FFF2-40B4-BE49-F238E27FC236}">
                <a16:creationId xmlns:a16="http://schemas.microsoft.com/office/drawing/2014/main" id="{E9A1CED4-437B-6393-2319-7F71010EF9B1}"/>
              </a:ext>
            </a:extLst>
          </p:cNvPr>
          <p:cNvSpPr txBox="1">
            <a:spLocks/>
          </p:cNvSpPr>
          <p:nvPr/>
        </p:nvSpPr>
        <p:spPr>
          <a:xfrm>
            <a:off x="345855" y="3618011"/>
            <a:ext cx="3379021" cy="2492990"/>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tx2"/>
                </a:solidFill>
              </a:rPr>
              <a:t>ANNI</a:t>
            </a:r>
            <a:r>
              <a:rPr lang="en-US" sz="1800" dirty="0">
                <a:solidFill>
                  <a:schemeClr val="tx2"/>
                </a:solidFill>
              </a:rPr>
              <a:t> is a collective of national stakeholders seeking to advance common priorities for the Gus Schumacher Nutrition Incentive Program (GusNIP) in the 2023 farm bill.  We will work through open dialogue and collaboration to identify areas of mutual agreement that we can advance together.  </a:t>
            </a:r>
            <a:endParaRPr lang="en-CA" sz="1800" dirty="0">
              <a:solidFill>
                <a:schemeClr val="tx2"/>
              </a:solidFill>
            </a:endParaRPr>
          </a:p>
        </p:txBody>
      </p:sp>
      <p:sp>
        <p:nvSpPr>
          <p:cNvPr id="18" name="Footer Placeholder 3">
            <a:extLst>
              <a:ext uri="{FF2B5EF4-FFF2-40B4-BE49-F238E27FC236}">
                <a16:creationId xmlns:a16="http://schemas.microsoft.com/office/drawing/2014/main" id="{17C5CA72-C057-EB15-4493-9B89B629462C}"/>
              </a:ext>
            </a:extLst>
          </p:cNvPr>
          <p:cNvSpPr>
            <a:spLocks noGrp="1"/>
          </p:cNvSpPr>
          <p:nvPr>
            <p:ph type="ftr" sz="quarter" idx="11"/>
          </p:nvPr>
        </p:nvSpPr>
        <p:spPr>
          <a:xfrm>
            <a:off x="345856" y="6489065"/>
            <a:ext cx="4114800" cy="192696"/>
          </a:xfrm>
        </p:spPr>
        <p:txBody>
          <a:bodyPr/>
          <a:lstStyle/>
          <a:p>
            <a:r>
              <a:rPr lang="en-CA" dirty="0">
                <a:solidFill>
                  <a:schemeClr val="tx2"/>
                </a:solidFill>
              </a:rPr>
              <a:t>Presented by Fair Food Network</a:t>
            </a:r>
            <a:endParaRPr lang="en-US" dirty="0">
              <a:solidFill>
                <a:schemeClr val="tx2"/>
              </a:solidFill>
            </a:endParaRPr>
          </a:p>
        </p:txBody>
      </p:sp>
      <p:sp>
        <p:nvSpPr>
          <p:cNvPr id="19" name="Date Placeholder 4">
            <a:extLst>
              <a:ext uri="{FF2B5EF4-FFF2-40B4-BE49-F238E27FC236}">
                <a16:creationId xmlns:a16="http://schemas.microsoft.com/office/drawing/2014/main" id="{DB1CF733-A714-80D1-1A29-5D29834852EA}"/>
              </a:ext>
            </a:extLst>
          </p:cNvPr>
          <p:cNvSpPr>
            <a:spLocks noGrp="1"/>
          </p:cNvSpPr>
          <p:nvPr>
            <p:ph type="dt" sz="half" idx="10"/>
          </p:nvPr>
        </p:nvSpPr>
        <p:spPr>
          <a:xfrm>
            <a:off x="9357756" y="6502074"/>
            <a:ext cx="1538844" cy="192696"/>
          </a:xfrm>
        </p:spPr>
        <p:txBody>
          <a:bodyPr/>
          <a:lstStyle/>
          <a:p>
            <a:fld id="{25315C89-F51D-7840-B34D-AF04D99EDBC1}" type="datetime1">
              <a:rPr lang="en-CA" smtClean="0">
                <a:solidFill>
                  <a:schemeClr val="tx2"/>
                </a:solidFill>
              </a:rPr>
              <a:pPr/>
              <a:t>2023-04-19</a:t>
            </a:fld>
            <a:endParaRPr lang="en-US" dirty="0">
              <a:solidFill>
                <a:schemeClr val="tx2"/>
              </a:solidFill>
            </a:endParaRPr>
          </a:p>
        </p:txBody>
      </p:sp>
      <p:sp>
        <p:nvSpPr>
          <p:cNvPr id="20" name="Slide Number Placeholder 5">
            <a:extLst>
              <a:ext uri="{FF2B5EF4-FFF2-40B4-BE49-F238E27FC236}">
                <a16:creationId xmlns:a16="http://schemas.microsoft.com/office/drawing/2014/main" id="{930700A3-EC4C-8ACC-BF01-EAE9022D5A8D}"/>
              </a:ext>
            </a:extLst>
          </p:cNvPr>
          <p:cNvSpPr>
            <a:spLocks noGrp="1"/>
          </p:cNvSpPr>
          <p:nvPr>
            <p:ph type="sldNum" sz="quarter" idx="12"/>
          </p:nvPr>
        </p:nvSpPr>
        <p:spPr>
          <a:xfrm>
            <a:off x="10925997" y="6502073"/>
            <a:ext cx="920147" cy="192696"/>
          </a:xfrm>
        </p:spPr>
        <p:txBody>
          <a:bodyPr/>
          <a:lstStyle/>
          <a:p>
            <a:fld id="{5C73C57B-3D14-5D40-A30D-B3FDB9C2A71E}" type="slidenum">
              <a:rPr lang="en-US" smtClean="0">
                <a:solidFill>
                  <a:schemeClr val="tx2"/>
                </a:solidFill>
              </a:rPr>
              <a:pPr/>
              <a:t>6</a:t>
            </a:fld>
            <a:endParaRPr lang="en-US" dirty="0">
              <a:solidFill>
                <a:schemeClr val="tx2"/>
              </a:solidFill>
            </a:endParaRPr>
          </a:p>
        </p:txBody>
      </p:sp>
      <p:sp>
        <p:nvSpPr>
          <p:cNvPr id="21" name="Content Placeholder 1">
            <a:extLst>
              <a:ext uri="{FF2B5EF4-FFF2-40B4-BE49-F238E27FC236}">
                <a16:creationId xmlns:a16="http://schemas.microsoft.com/office/drawing/2014/main" id="{ADAAD671-41AB-35A5-6F1A-3D4835967433}"/>
              </a:ext>
            </a:extLst>
          </p:cNvPr>
          <p:cNvSpPr txBox="1">
            <a:spLocks/>
          </p:cNvSpPr>
          <p:nvPr/>
        </p:nvSpPr>
        <p:spPr>
          <a:xfrm>
            <a:off x="3939364" y="3609565"/>
            <a:ext cx="3840384" cy="3616375"/>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rPr>
              <a:t>Academy of Nutrition and Dietetics</a:t>
            </a:r>
          </a:p>
          <a:p>
            <a:r>
              <a:rPr lang="en-US" sz="1600" dirty="0">
                <a:solidFill>
                  <a:schemeClr val="tx2"/>
                </a:solidFill>
              </a:rPr>
              <a:t>American Heart Association</a:t>
            </a:r>
          </a:p>
          <a:p>
            <a:r>
              <a:rPr lang="en-US" sz="1600" dirty="0">
                <a:solidFill>
                  <a:schemeClr val="tx2"/>
                </a:solidFill>
              </a:rPr>
              <a:t>Bread for the World</a:t>
            </a:r>
          </a:p>
          <a:p>
            <a:r>
              <a:rPr lang="en-US" sz="1600" dirty="0">
                <a:solidFill>
                  <a:schemeClr val="tx2"/>
                </a:solidFill>
              </a:rPr>
              <a:t>Center For Science in The Public Interest</a:t>
            </a:r>
          </a:p>
          <a:p>
            <a:r>
              <a:rPr lang="en-US" sz="1600" dirty="0">
                <a:solidFill>
                  <a:schemeClr val="tx2"/>
                </a:solidFill>
              </a:rPr>
              <a:t>Fair Food Network</a:t>
            </a:r>
          </a:p>
          <a:p>
            <a:r>
              <a:rPr lang="en-US" sz="1600" dirty="0">
                <a:solidFill>
                  <a:schemeClr val="tx2"/>
                </a:solidFill>
              </a:rPr>
              <a:t>Farmers Market Coalition</a:t>
            </a:r>
          </a:p>
          <a:p>
            <a:r>
              <a:rPr lang="en-US" sz="1600" dirty="0">
                <a:solidFill>
                  <a:schemeClr val="tx2"/>
                </a:solidFill>
              </a:rPr>
              <a:t>International Fresh Produce Association</a:t>
            </a:r>
          </a:p>
          <a:p>
            <a:r>
              <a:rPr lang="en-US" sz="1600" dirty="0">
                <a:solidFill>
                  <a:schemeClr val="tx2"/>
                </a:solidFill>
              </a:rPr>
              <a:t>National Grocers Association</a:t>
            </a:r>
          </a:p>
          <a:p>
            <a:endParaRPr lang="en-US" sz="1600" dirty="0">
              <a:solidFill>
                <a:schemeClr val="tx2"/>
              </a:solidFill>
            </a:endParaRPr>
          </a:p>
          <a:p>
            <a:r>
              <a:rPr lang="en-US" sz="1600" dirty="0">
                <a:solidFill>
                  <a:schemeClr val="tx2"/>
                </a:solidFill>
              </a:rPr>
              <a:t> </a:t>
            </a:r>
          </a:p>
        </p:txBody>
      </p:sp>
      <p:pic>
        <p:nvPicPr>
          <p:cNvPr id="35" name="Picture 34">
            <a:extLst>
              <a:ext uri="{FF2B5EF4-FFF2-40B4-BE49-F238E27FC236}">
                <a16:creationId xmlns:a16="http://schemas.microsoft.com/office/drawing/2014/main" id="{A74DC1EF-3990-02D1-9CB1-12F731DFD8B3}"/>
              </a:ext>
            </a:extLst>
          </p:cNvPr>
          <p:cNvPicPr>
            <a:picLocks noChangeAspect="1"/>
          </p:cNvPicPr>
          <p:nvPr/>
        </p:nvPicPr>
        <p:blipFill rotWithShape="1">
          <a:blip r:embed="rId3"/>
          <a:srcRect l="13647" t="25233" r="6681" b="21544"/>
          <a:stretch/>
        </p:blipFill>
        <p:spPr>
          <a:xfrm>
            <a:off x="8678322" y="0"/>
            <a:ext cx="2158554" cy="2158554"/>
          </a:xfrm>
          <a:prstGeom prst="rect">
            <a:avLst/>
          </a:prstGeom>
        </p:spPr>
      </p:pic>
      <p:sp>
        <p:nvSpPr>
          <p:cNvPr id="36" name="Rectangle 35">
            <a:extLst>
              <a:ext uri="{FF2B5EF4-FFF2-40B4-BE49-F238E27FC236}">
                <a16:creationId xmlns:a16="http://schemas.microsoft.com/office/drawing/2014/main" id="{9941F51E-FEF9-186A-1FEB-C0881261AFC1}"/>
              </a:ext>
            </a:extLst>
          </p:cNvPr>
          <p:cNvSpPr/>
          <p:nvPr/>
        </p:nvSpPr>
        <p:spPr>
          <a:xfrm>
            <a:off x="8830722" y="152400"/>
            <a:ext cx="2158554" cy="2158554"/>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 name="Picture 2">
            <a:extLst>
              <a:ext uri="{FF2B5EF4-FFF2-40B4-BE49-F238E27FC236}">
                <a16:creationId xmlns:a16="http://schemas.microsoft.com/office/drawing/2014/main" id="{636BD4C1-299F-11ED-76E4-687FEEFF7871}"/>
              </a:ext>
            </a:extLst>
          </p:cNvPr>
          <p:cNvPicPr>
            <a:picLocks noChangeAspect="1"/>
          </p:cNvPicPr>
          <p:nvPr/>
        </p:nvPicPr>
        <p:blipFill>
          <a:blip r:embed="rId4"/>
          <a:stretch>
            <a:fillRect/>
          </a:stretch>
        </p:blipFill>
        <p:spPr>
          <a:xfrm>
            <a:off x="6434156" y="1511211"/>
            <a:ext cx="2923600" cy="1827250"/>
          </a:xfrm>
          <a:prstGeom prst="rect">
            <a:avLst/>
          </a:prstGeom>
        </p:spPr>
      </p:pic>
      <p:pic>
        <p:nvPicPr>
          <p:cNvPr id="5" name="Picture 4">
            <a:extLst>
              <a:ext uri="{FF2B5EF4-FFF2-40B4-BE49-F238E27FC236}">
                <a16:creationId xmlns:a16="http://schemas.microsoft.com/office/drawing/2014/main" id="{65ED8AEF-D3C0-A5F7-D002-D695E67FB60B}"/>
              </a:ext>
            </a:extLst>
          </p:cNvPr>
          <p:cNvPicPr>
            <a:picLocks noChangeAspect="1"/>
          </p:cNvPicPr>
          <p:nvPr/>
        </p:nvPicPr>
        <p:blipFill>
          <a:blip r:embed="rId5"/>
          <a:stretch>
            <a:fillRect/>
          </a:stretch>
        </p:blipFill>
        <p:spPr>
          <a:xfrm rot="6466707">
            <a:off x="8846162" y="5402300"/>
            <a:ext cx="2474405" cy="1844044"/>
          </a:xfrm>
          <a:prstGeom prst="rect">
            <a:avLst/>
          </a:prstGeom>
        </p:spPr>
      </p:pic>
      <p:pic>
        <p:nvPicPr>
          <p:cNvPr id="8" name="Picture 7">
            <a:extLst>
              <a:ext uri="{FF2B5EF4-FFF2-40B4-BE49-F238E27FC236}">
                <a16:creationId xmlns:a16="http://schemas.microsoft.com/office/drawing/2014/main" id="{03B7ABA6-37E6-C0B3-4A56-8D65B33C7950}"/>
              </a:ext>
            </a:extLst>
          </p:cNvPr>
          <p:cNvPicPr>
            <a:picLocks noChangeAspect="1"/>
          </p:cNvPicPr>
          <p:nvPr/>
        </p:nvPicPr>
        <p:blipFill>
          <a:blip r:embed="rId6"/>
          <a:stretch>
            <a:fillRect/>
          </a:stretch>
        </p:blipFill>
        <p:spPr>
          <a:xfrm rot="14598872">
            <a:off x="11331395" y="3121464"/>
            <a:ext cx="1029499" cy="1674652"/>
          </a:xfrm>
          <a:prstGeom prst="rect">
            <a:avLst/>
          </a:prstGeom>
        </p:spPr>
      </p:pic>
      <p:pic>
        <p:nvPicPr>
          <p:cNvPr id="11" name="Picture 10">
            <a:extLst>
              <a:ext uri="{FF2B5EF4-FFF2-40B4-BE49-F238E27FC236}">
                <a16:creationId xmlns:a16="http://schemas.microsoft.com/office/drawing/2014/main" id="{7CF1DBF4-199D-29F0-61D0-CDDF61231783}"/>
              </a:ext>
            </a:extLst>
          </p:cNvPr>
          <p:cNvPicPr>
            <a:picLocks noChangeAspect="1"/>
          </p:cNvPicPr>
          <p:nvPr/>
        </p:nvPicPr>
        <p:blipFill>
          <a:blip r:embed="rId7"/>
          <a:stretch>
            <a:fillRect/>
          </a:stretch>
        </p:blipFill>
        <p:spPr>
          <a:xfrm>
            <a:off x="6616439" y="2212546"/>
            <a:ext cx="1016000" cy="1041400"/>
          </a:xfrm>
          <a:prstGeom prst="rect">
            <a:avLst/>
          </a:prstGeom>
        </p:spPr>
      </p:pic>
      <p:pic>
        <p:nvPicPr>
          <p:cNvPr id="13" name="Picture 12">
            <a:extLst>
              <a:ext uri="{FF2B5EF4-FFF2-40B4-BE49-F238E27FC236}">
                <a16:creationId xmlns:a16="http://schemas.microsoft.com/office/drawing/2014/main" id="{B0406198-52C1-7307-2137-4838FBB83814}"/>
              </a:ext>
            </a:extLst>
          </p:cNvPr>
          <p:cNvPicPr>
            <a:picLocks noChangeAspect="1"/>
          </p:cNvPicPr>
          <p:nvPr/>
        </p:nvPicPr>
        <p:blipFill>
          <a:blip r:embed="rId8"/>
          <a:stretch>
            <a:fillRect/>
          </a:stretch>
        </p:blipFill>
        <p:spPr>
          <a:xfrm>
            <a:off x="5643148" y="396703"/>
            <a:ext cx="1003300" cy="1016000"/>
          </a:xfrm>
          <a:prstGeom prst="rect">
            <a:avLst/>
          </a:prstGeom>
        </p:spPr>
      </p:pic>
      <p:pic>
        <p:nvPicPr>
          <p:cNvPr id="15" name="Picture 14">
            <a:extLst>
              <a:ext uri="{FF2B5EF4-FFF2-40B4-BE49-F238E27FC236}">
                <a16:creationId xmlns:a16="http://schemas.microsoft.com/office/drawing/2014/main" id="{549CCFBB-5D81-E8F1-0DEA-1FD6D6F7B747}"/>
              </a:ext>
            </a:extLst>
          </p:cNvPr>
          <p:cNvPicPr>
            <a:picLocks noChangeAspect="1"/>
          </p:cNvPicPr>
          <p:nvPr/>
        </p:nvPicPr>
        <p:blipFill>
          <a:blip r:embed="rId9"/>
          <a:stretch>
            <a:fillRect/>
          </a:stretch>
        </p:blipFill>
        <p:spPr>
          <a:xfrm>
            <a:off x="4891122" y="2587942"/>
            <a:ext cx="1168400" cy="812800"/>
          </a:xfrm>
          <a:prstGeom prst="rect">
            <a:avLst/>
          </a:prstGeom>
        </p:spPr>
      </p:pic>
      <p:pic>
        <p:nvPicPr>
          <p:cNvPr id="25" name="Picture 24">
            <a:extLst>
              <a:ext uri="{FF2B5EF4-FFF2-40B4-BE49-F238E27FC236}">
                <a16:creationId xmlns:a16="http://schemas.microsoft.com/office/drawing/2014/main" id="{51359B82-E83B-ED98-B2E1-0A5ACDAABE36}"/>
              </a:ext>
            </a:extLst>
          </p:cNvPr>
          <p:cNvPicPr>
            <a:picLocks noChangeAspect="1"/>
          </p:cNvPicPr>
          <p:nvPr/>
        </p:nvPicPr>
        <p:blipFill>
          <a:blip r:embed="rId10"/>
          <a:stretch>
            <a:fillRect/>
          </a:stretch>
        </p:blipFill>
        <p:spPr>
          <a:xfrm>
            <a:off x="10989275" y="361726"/>
            <a:ext cx="1400597" cy="1521803"/>
          </a:xfrm>
          <a:prstGeom prst="rect">
            <a:avLst/>
          </a:prstGeom>
        </p:spPr>
      </p:pic>
      <p:sp>
        <p:nvSpPr>
          <p:cNvPr id="2" name="Content Placeholder 1">
            <a:extLst>
              <a:ext uri="{FF2B5EF4-FFF2-40B4-BE49-F238E27FC236}">
                <a16:creationId xmlns:a16="http://schemas.microsoft.com/office/drawing/2014/main" id="{DC4E3A73-C180-7ECF-C594-96E4B970D916}"/>
              </a:ext>
            </a:extLst>
          </p:cNvPr>
          <p:cNvSpPr txBox="1">
            <a:spLocks/>
          </p:cNvSpPr>
          <p:nvPr/>
        </p:nvSpPr>
        <p:spPr>
          <a:xfrm>
            <a:off x="7590880" y="3609113"/>
            <a:ext cx="3533752" cy="2739211"/>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rPr>
              <a:t>National Produce Prescription Collaborative</a:t>
            </a:r>
          </a:p>
          <a:p>
            <a:r>
              <a:rPr lang="en-US" sz="1600" dirty="0">
                <a:solidFill>
                  <a:schemeClr val="tx2"/>
                </a:solidFill>
              </a:rPr>
              <a:t>National Sustainable Agriculture Coalition</a:t>
            </a:r>
          </a:p>
          <a:p>
            <a:r>
              <a:rPr lang="en-US" sz="1600" dirty="0">
                <a:solidFill>
                  <a:schemeClr val="tx2"/>
                </a:solidFill>
              </a:rPr>
              <a:t>Save the Children</a:t>
            </a:r>
          </a:p>
          <a:p>
            <a:r>
              <a:rPr lang="en-US" sz="1600" dirty="0">
                <a:solidFill>
                  <a:schemeClr val="tx2"/>
                </a:solidFill>
              </a:rPr>
              <a:t>Union of Concerned Scientist</a:t>
            </a:r>
          </a:p>
          <a:p>
            <a:r>
              <a:rPr lang="en-US" sz="1600" dirty="0">
                <a:solidFill>
                  <a:schemeClr val="tx2"/>
                </a:solidFill>
              </a:rPr>
              <a:t>Wholesome Wave</a:t>
            </a:r>
          </a:p>
          <a:p>
            <a:r>
              <a:rPr lang="en-US" sz="1600" dirty="0">
                <a:solidFill>
                  <a:schemeClr val="tx2"/>
                </a:solidFill>
              </a:rPr>
              <a:t>Grantees in AR, CA, CO, </a:t>
            </a:r>
          </a:p>
          <a:p>
            <a:r>
              <a:rPr lang="en-US" sz="1600" dirty="0">
                <a:solidFill>
                  <a:schemeClr val="tx2"/>
                </a:solidFill>
              </a:rPr>
              <a:t>HI, IA, NY, OK, OR, RI</a:t>
            </a:r>
          </a:p>
        </p:txBody>
      </p:sp>
    </p:spTree>
    <p:extLst>
      <p:ext uri="{BB962C8B-B14F-4D97-AF65-F5344CB8AC3E}">
        <p14:creationId xmlns:p14="http://schemas.microsoft.com/office/powerpoint/2010/main" val="1046193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AA88BF-E891-EB15-5665-3ACDF88A2824}"/>
              </a:ext>
            </a:extLst>
          </p:cNvPr>
          <p:cNvSpPr>
            <a:spLocks noGrp="1"/>
          </p:cNvSpPr>
          <p:nvPr>
            <p:ph type="title"/>
          </p:nvPr>
        </p:nvSpPr>
        <p:spPr>
          <a:xfrm>
            <a:off x="315394" y="1532620"/>
            <a:ext cx="3520309" cy="2224263"/>
          </a:xfrm>
        </p:spPr>
        <p:txBody>
          <a:bodyPr/>
          <a:lstStyle/>
          <a:p>
            <a:r>
              <a:rPr lang="en-US" dirty="0">
                <a:solidFill>
                  <a:schemeClr val="accent1"/>
                </a:solidFill>
              </a:rPr>
              <a:t>GusNIP Farm Bill Priorities</a:t>
            </a:r>
          </a:p>
        </p:txBody>
      </p:sp>
      <p:sp>
        <p:nvSpPr>
          <p:cNvPr id="18" name="Footer Placeholder 3">
            <a:extLst>
              <a:ext uri="{FF2B5EF4-FFF2-40B4-BE49-F238E27FC236}">
                <a16:creationId xmlns:a16="http://schemas.microsoft.com/office/drawing/2014/main" id="{17C5CA72-C057-EB15-4493-9B89B629462C}"/>
              </a:ext>
            </a:extLst>
          </p:cNvPr>
          <p:cNvSpPr>
            <a:spLocks noGrp="1"/>
          </p:cNvSpPr>
          <p:nvPr>
            <p:ph type="ftr" sz="quarter" idx="11"/>
          </p:nvPr>
        </p:nvSpPr>
        <p:spPr>
          <a:xfrm>
            <a:off x="345856" y="6489065"/>
            <a:ext cx="4114800" cy="192696"/>
          </a:xfrm>
        </p:spPr>
        <p:txBody>
          <a:bodyPr/>
          <a:lstStyle/>
          <a:p>
            <a:r>
              <a:rPr lang="en-CA" dirty="0">
                <a:solidFill>
                  <a:schemeClr val="tx2"/>
                </a:solidFill>
              </a:rPr>
              <a:t>Presented by Fair Food Network</a:t>
            </a:r>
            <a:endParaRPr lang="en-US" dirty="0">
              <a:solidFill>
                <a:schemeClr val="tx2"/>
              </a:solidFill>
            </a:endParaRPr>
          </a:p>
        </p:txBody>
      </p:sp>
      <p:sp>
        <p:nvSpPr>
          <p:cNvPr id="20" name="Slide Number Placeholder 5">
            <a:extLst>
              <a:ext uri="{FF2B5EF4-FFF2-40B4-BE49-F238E27FC236}">
                <a16:creationId xmlns:a16="http://schemas.microsoft.com/office/drawing/2014/main" id="{930700A3-EC4C-8ACC-BF01-EAE9022D5A8D}"/>
              </a:ext>
            </a:extLst>
          </p:cNvPr>
          <p:cNvSpPr>
            <a:spLocks noGrp="1"/>
          </p:cNvSpPr>
          <p:nvPr>
            <p:ph type="sldNum" sz="quarter" idx="12"/>
          </p:nvPr>
        </p:nvSpPr>
        <p:spPr>
          <a:xfrm>
            <a:off x="10925997" y="6502073"/>
            <a:ext cx="920147" cy="192696"/>
          </a:xfrm>
        </p:spPr>
        <p:txBody>
          <a:bodyPr/>
          <a:lstStyle/>
          <a:p>
            <a:fld id="{5C73C57B-3D14-5D40-A30D-B3FDB9C2A71E}" type="slidenum">
              <a:rPr lang="en-US" smtClean="0">
                <a:solidFill>
                  <a:schemeClr val="tx2"/>
                </a:solidFill>
              </a:rPr>
              <a:pPr/>
              <a:t>7</a:t>
            </a:fld>
            <a:endParaRPr lang="en-US" dirty="0">
              <a:solidFill>
                <a:schemeClr val="tx2"/>
              </a:solidFill>
            </a:endParaRPr>
          </a:p>
        </p:txBody>
      </p:sp>
      <p:sp>
        <p:nvSpPr>
          <p:cNvPr id="21" name="Content Placeholder 1">
            <a:extLst>
              <a:ext uri="{FF2B5EF4-FFF2-40B4-BE49-F238E27FC236}">
                <a16:creationId xmlns:a16="http://schemas.microsoft.com/office/drawing/2014/main" id="{ADAAD671-41AB-35A5-6F1A-3D4835967433}"/>
              </a:ext>
            </a:extLst>
          </p:cNvPr>
          <p:cNvSpPr txBox="1">
            <a:spLocks/>
          </p:cNvSpPr>
          <p:nvPr/>
        </p:nvSpPr>
        <p:spPr>
          <a:xfrm>
            <a:off x="899268" y="4034696"/>
            <a:ext cx="7590727" cy="1492716"/>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Clr>
                <a:schemeClr val="accent1"/>
              </a:buClr>
              <a:buFont typeface="+mj-lt"/>
              <a:buAutoNum type="arabicPeriod"/>
            </a:pPr>
            <a:r>
              <a:rPr lang="en-CA" sz="1800" dirty="0">
                <a:solidFill>
                  <a:schemeClr val="tx2"/>
                </a:solidFill>
              </a:rPr>
              <a:t>Funding to scale broad impacts</a:t>
            </a:r>
          </a:p>
          <a:p>
            <a:pPr marL="228600" indent="-228600">
              <a:buClr>
                <a:schemeClr val="accent1"/>
              </a:buClr>
              <a:buFont typeface="+mj-lt"/>
              <a:buAutoNum type="arabicPeriod"/>
            </a:pPr>
            <a:r>
              <a:rPr lang="en-CA" sz="1800" dirty="0">
                <a:solidFill>
                  <a:schemeClr val="tx2"/>
                </a:solidFill>
              </a:rPr>
              <a:t>Eliminate/reduce non-federal match</a:t>
            </a:r>
          </a:p>
          <a:p>
            <a:pPr marL="228600" indent="-228600">
              <a:buClr>
                <a:schemeClr val="accent1"/>
              </a:buClr>
              <a:buFont typeface="+mj-lt"/>
              <a:buAutoNum type="arabicPeriod"/>
            </a:pPr>
            <a:r>
              <a:rPr lang="en-CA" sz="1800" dirty="0">
                <a:solidFill>
                  <a:schemeClr val="tx2"/>
                </a:solidFill>
              </a:rPr>
              <a:t>Create a new USDA grant tier for statewide expansion</a:t>
            </a:r>
          </a:p>
          <a:p>
            <a:pPr marL="228600" indent="-228600">
              <a:buClr>
                <a:schemeClr val="accent1"/>
              </a:buClr>
              <a:buFont typeface="+mj-lt"/>
              <a:buAutoNum type="arabicPeriod"/>
            </a:pPr>
            <a:r>
              <a:rPr lang="en-CA" sz="1800" dirty="0">
                <a:solidFill>
                  <a:schemeClr val="tx2"/>
                </a:solidFill>
              </a:rPr>
              <a:t>Renew commitment to local producers and independent grocers</a:t>
            </a:r>
          </a:p>
        </p:txBody>
      </p:sp>
      <p:pic>
        <p:nvPicPr>
          <p:cNvPr id="30" name="Picture 29">
            <a:extLst>
              <a:ext uri="{FF2B5EF4-FFF2-40B4-BE49-F238E27FC236}">
                <a16:creationId xmlns:a16="http://schemas.microsoft.com/office/drawing/2014/main" id="{559B8315-85B7-4EA7-1899-FE0A1EF28942}"/>
              </a:ext>
            </a:extLst>
          </p:cNvPr>
          <p:cNvPicPr>
            <a:picLocks noChangeAspect="1"/>
          </p:cNvPicPr>
          <p:nvPr/>
        </p:nvPicPr>
        <p:blipFill rotWithShape="1">
          <a:blip r:embed="rId3"/>
          <a:srcRect l="26623" t="-310" r="6289" b="310"/>
          <a:stretch/>
        </p:blipFill>
        <p:spPr>
          <a:xfrm>
            <a:off x="4836589" y="1323237"/>
            <a:ext cx="1719535" cy="1709092"/>
          </a:xfrm>
          <a:prstGeom prst="rect">
            <a:avLst/>
          </a:prstGeom>
        </p:spPr>
      </p:pic>
      <p:sp>
        <p:nvSpPr>
          <p:cNvPr id="31" name="Rectangle 30">
            <a:extLst>
              <a:ext uri="{FF2B5EF4-FFF2-40B4-BE49-F238E27FC236}">
                <a16:creationId xmlns:a16="http://schemas.microsoft.com/office/drawing/2014/main" id="{FD191589-89F4-DD06-71A6-949B98EE6BB3}"/>
              </a:ext>
            </a:extLst>
          </p:cNvPr>
          <p:cNvSpPr/>
          <p:nvPr/>
        </p:nvSpPr>
        <p:spPr>
          <a:xfrm>
            <a:off x="4694632" y="1186410"/>
            <a:ext cx="1709092" cy="1709092"/>
          </a:xfrm>
          <a:prstGeom prst="rect">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5" name="Picture 34">
            <a:extLst>
              <a:ext uri="{FF2B5EF4-FFF2-40B4-BE49-F238E27FC236}">
                <a16:creationId xmlns:a16="http://schemas.microsoft.com/office/drawing/2014/main" id="{A74DC1EF-3990-02D1-9CB1-12F731DFD8B3}"/>
              </a:ext>
            </a:extLst>
          </p:cNvPr>
          <p:cNvPicPr>
            <a:picLocks noChangeAspect="1"/>
          </p:cNvPicPr>
          <p:nvPr/>
        </p:nvPicPr>
        <p:blipFill>
          <a:blip r:embed="rId4"/>
          <a:srcRect l="16667" r="16667"/>
          <a:stretch/>
        </p:blipFill>
        <p:spPr>
          <a:xfrm>
            <a:off x="8678322" y="0"/>
            <a:ext cx="2158554" cy="2158554"/>
          </a:xfrm>
          <a:prstGeom prst="rect">
            <a:avLst/>
          </a:prstGeom>
        </p:spPr>
      </p:pic>
      <p:sp>
        <p:nvSpPr>
          <p:cNvPr id="36" name="Rectangle 35">
            <a:extLst>
              <a:ext uri="{FF2B5EF4-FFF2-40B4-BE49-F238E27FC236}">
                <a16:creationId xmlns:a16="http://schemas.microsoft.com/office/drawing/2014/main" id="{9941F51E-FEF9-186A-1FEB-C0881261AFC1}"/>
              </a:ext>
            </a:extLst>
          </p:cNvPr>
          <p:cNvSpPr/>
          <p:nvPr/>
        </p:nvSpPr>
        <p:spPr>
          <a:xfrm>
            <a:off x="8830722" y="152400"/>
            <a:ext cx="2158554" cy="2158554"/>
          </a:xfrm>
          <a:prstGeom prst="rect">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4" name="Picture 3">
            <a:extLst>
              <a:ext uri="{FF2B5EF4-FFF2-40B4-BE49-F238E27FC236}">
                <a16:creationId xmlns:a16="http://schemas.microsoft.com/office/drawing/2014/main" id="{BC549436-E69E-AAB0-8A4A-6C6072FC0D65}"/>
              </a:ext>
            </a:extLst>
          </p:cNvPr>
          <p:cNvPicPr>
            <a:picLocks noChangeAspect="1"/>
          </p:cNvPicPr>
          <p:nvPr/>
        </p:nvPicPr>
        <p:blipFill>
          <a:blip r:embed="rId5"/>
          <a:stretch>
            <a:fillRect/>
          </a:stretch>
        </p:blipFill>
        <p:spPr>
          <a:xfrm>
            <a:off x="2929507" y="-363686"/>
            <a:ext cx="2374409" cy="4481501"/>
          </a:xfrm>
          <a:prstGeom prst="rect">
            <a:avLst/>
          </a:prstGeom>
        </p:spPr>
      </p:pic>
      <p:pic>
        <p:nvPicPr>
          <p:cNvPr id="10" name="Picture 9">
            <a:extLst>
              <a:ext uri="{FF2B5EF4-FFF2-40B4-BE49-F238E27FC236}">
                <a16:creationId xmlns:a16="http://schemas.microsoft.com/office/drawing/2014/main" id="{5C22C1E0-FDD5-F5E0-3427-9EF798D499C1}"/>
              </a:ext>
            </a:extLst>
          </p:cNvPr>
          <p:cNvPicPr>
            <a:picLocks noChangeAspect="1"/>
          </p:cNvPicPr>
          <p:nvPr/>
        </p:nvPicPr>
        <p:blipFill>
          <a:blip r:embed="rId6"/>
          <a:stretch>
            <a:fillRect/>
          </a:stretch>
        </p:blipFill>
        <p:spPr>
          <a:xfrm rot="20376521">
            <a:off x="10908413" y="1577886"/>
            <a:ext cx="1547489" cy="2343770"/>
          </a:xfrm>
          <a:prstGeom prst="rect">
            <a:avLst/>
          </a:prstGeom>
        </p:spPr>
      </p:pic>
      <p:pic>
        <p:nvPicPr>
          <p:cNvPr id="14" name="Picture 13">
            <a:extLst>
              <a:ext uri="{FF2B5EF4-FFF2-40B4-BE49-F238E27FC236}">
                <a16:creationId xmlns:a16="http://schemas.microsoft.com/office/drawing/2014/main" id="{42BF2BB5-716C-FE1A-3138-060B4C9E24BE}"/>
              </a:ext>
            </a:extLst>
          </p:cNvPr>
          <p:cNvPicPr>
            <a:picLocks noChangeAspect="1"/>
          </p:cNvPicPr>
          <p:nvPr/>
        </p:nvPicPr>
        <p:blipFill>
          <a:blip r:embed="rId7"/>
          <a:stretch>
            <a:fillRect/>
          </a:stretch>
        </p:blipFill>
        <p:spPr>
          <a:xfrm>
            <a:off x="6276745" y="2163966"/>
            <a:ext cx="1340477" cy="1077816"/>
          </a:xfrm>
          <a:prstGeom prst="rect">
            <a:avLst/>
          </a:prstGeom>
        </p:spPr>
      </p:pic>
      <p:pic>
        <p:nvPicPr>
          <p:cNvPr id="23" name="Picture 22">
            <a:extLst>
              <a:ext uri="{FF2B5EF4-FFF2-40B4-BE49-F238E27FC236}">
                <a16:creationId xmlns:a16="http://schemas.microsoft.com/office/drawing/2014/main" id="{C538BF41-F596-1551-AA1D-936B865263DE}"/>
              </a:ext>
            </a:extLst>
          </p:cNvPr>
          <p:cNvPicPr>
            <a:picLocks noChangeAspect="1"/>
          </p:cNvPicPr>
          <p:nvPr/>
        </p:nvPicPr>
        <p:blipFill>
          <a:blip r:embed="rId8"/>
          <a:stretch>
            <a:fillRect/>
          </a:stretch>
        </p:blipFill>
        <p:spPr>
          <a:xfrm>
            <a:off x="7775704" y="520628"/>
            <a:ext cx="1295400" cy="1028700"/>
          </a:xfrm>
          <a:prstGeom prst="rect">
            <a:avLst/>
          </a:prstGeom>
        </p:spPr>
      </p:pic>
      <p:pic>
        <p:nvPicPr>
          <p:cNvPr id="26" name="Picture 25">
            <a:extLst>
              <a:ext uri="{FF2B5EF4-FFF2-40B4-BE49-F238E27FC236}">
                <a16:creationId xmlns:a16="http://schemas.microsoft.com/office/drawing/2014/main" id="{476D5E73-4274-5F73-A67F-41A62C6C85D1}"/>
              </a:ext>
            </a:extLst>
          </p:cNvPr>
          <p:cNvPicPr>
            <a:picLocks noChangeAspect="1"/>
          </p:cNvPicPr>
          <p:nvPr/>
        </p:nvPicPr>
        <p:blipFill>
          <a:blip r:embed="rId9"/>
          <a:stretch>
            <a:fillRect/>
          </a:stretch>
        </p:blipFill>
        <p:spPr>
          <a:xfrm rot="2092972">
            <a:off x="3019917" y="6181378"/>
            <a:ext cx="1605397" cy="1605397"/>
          </a:xfrm>
          <a:prstGeom prst="rect">
            <a:avLst/>
          </a:prstGeom>
        </p:spPr>
      </p:pic>
      <p:pic>
        <p:nvPicPr>
          <p:cNvPr id="32" name="Picture 31">
            <a:extLst>
              <a:ext uri="{FF2B5EF4-FFF2-40B4-BE49-F238E27FC236}">
                <a16:creationId xmlns:a16="http://schemas.microsoft.com/office/drawing/2014/main" id="{8157B2DD-52C7-1244-EF3B-957018C789DF}"/>
              </a:ext>
            </a:extLst>
          </p:cNvPr>
          <p:cNvPicPr>
            <a:picLocks noChangeAspect="1"/>
          </p:cNvPicPr>
          <p:nvPr/>
        </p:nvPicPr>
        <p:blipFill>
          <a:blip r:embed="rId9"/>
          <a:stretch>
            <a:fillRect/>
          </a:stretch>
        </p:blipFill>
        <p:spPr>
          <a:xfrm>
            <a:off x="11788668" y="4522544"/>
            <a:ext cx="1574800" cy="1574800"/>
          </a:xfrm>
          <a:prstGeom prst="rect">
            <a:avLst/>
          </a:prstGeom>
        </p:spPr>
      </p:pic>
    </p:spTree>
    <p:extLst>
      <p:ext uri="{BB962C8B-B14F-4D97-AF65-F5344CB8AC3E}">
        <p14:creationId xmlns:p14="http://schemas.microsoft.com/office/powerpoint/2010/main" val="2316506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AA88BF-E891-EB15-5665-3ACDF88A2824}"/>
              </a:ext>
            </a:extLst>
          </p:cNvPr>
          <p:cNvSpPr>
            <a:spLocks noGrp="1"/>
          </p:cNvSpPr>
          <p:nvPr>
            <p:ph type="title"/>
          </p:nvPr>
        </p:nvSpPr>
        <p:spPr>
          <a:xfrm>
            <a:off x="255180" y="1293339"/>
            <a:ext cx="3520309" cy="2224263"/>
          </a:xfrm>
        </p:spPr>
        <p:txBody>
          <a:bodyPr/>
          <a:lstStyle/>
          <a:p>
            <a:r>
              <a:rPr lang="en-US" dirty="0">
                <a:solidFill>
                  <a:schemeClr val="accent1"/>
                </a:solidFill>
              </a:rPr>
              <a:t>GusNIP Farm Bill Strategy</a:t>
            </a:r>
          </a:p>
        </p:txBody>
      </p:sp>
      <p:sp>
        <p:nvSpPr>
          <p:cNvPr id="18" name="Footer Placeholder 3">
            <a:extLst>
              <a:ext uri="{FF2B5EF4-FFF2-40B4-BE49-F238E27FC236}">
                <a16:creationId xmlns:a16="http://schemas.microsoft.com/office/drawing/2014/main" id="{17C5CA72-C057-EB15-4493-9B89B629462C}"/>
              </a:ext>
            </a:extLst>
          </p:cNvPr>
          <p:cNvSpPr>
            <a:spLocks noGrp="1"/>
          </p:cNvSpPr>
          <p:nvPr>
            <p:ph type="ftr" sz="quarter" idx="11"/>
          </p:nvPr>
        </p:nvSpPr>
        <p:spPr>
          <a:xfrm>
            <a:off x="345856" y="6489065"/>
            <a:ext cx="4114800" cy="192696"/>
          </a:xfrm>
        </p:spPr>
        <p:txBody>
          <a:bodyPr/>
          <a:lstStyle/>
          <a:p>
            <a:r>
              <a:rPr lang="en-CA" dirty="0">
                <a:solidFill>
                  <a:schemeClr val="tx2"/>
                </a:solidFill>
              </a:rPr>
              <a:t>Presented by Fair Food Network</a:t>
            </a:r>
            <a:endParaRPr lang="en-US" dirty="0">
              <a:solidFill>
                <a:schemeClr val="tx2"/>
              </a:solidFill>
            </a:endParaRPr>
          </a:p>
        </p:txBody>
      </p:sp>
      <p:sp>
        <p:nvSpPr>
          <p:cNvPr id="20" name="Slide Number Placeholder 5">
            <a:extLst>
              <a:ext uri="{FF2B5EF4-FFF2-40B4-BE49-F238E27FC236}">
                <a16:creationId xmlns:a16="http://schemas.microsoft.com/office/drawing/2014/main" id="{930700A3-EC4C-8ACC-BF01-EAE9022D5A8D}"/>
              </a:ext>
            </a:extLst>
          </p:cNvPr>
          <p:cNvSpPr>
            <a:spLocks noGrp="1"/>
          </p:cNvSpPr>
          <p:nvPr>
            <p:ph type="sldNum" sz="quarter" idx="12"/>
          </p:nvPr>
        </p:nvSpPr>
        <p:spPr>
          <a:xfrm>
            <a:off x="10925997" y="6502073"/>
            <a:ext cx="920147" cy="192696"/>
          </a:xfrm>
        </p:spPr>
        <p:txBody>
          <a:bodyPr/>
          <a:lstStyle/>
          <a:p>
            <a:fld id="{5C73C57B-3D14-5D40-A30D-B3FDB9C2A71E}" type="slidenum">
              <a:rPr lang="en-US" smtClean="0">
                <a:solidFill>
                  <a:schemeClr val="tx2"/>
                </a:solidFill>
              </a:rPr>
              <a:pPr/>
              <a:t>8</a:t>
            </a:fld>
            <a:endParaRPr lang="en-US" dirty="0">
              <a:solidFill>
                <a:schemeClr val="tx2"/>
              </a:solidFill>
            </a:endParaRPr>
          </a:p>
        </p:txBody>
      </p:sp>
      <p:pic>
        <p:nvPicPr>
          <p:cNvPr id="30" name="Picture 29">
            <a:extLst>
              <a:ext uri="{FF2B5EF4-FFF2-40B4-BE49-F238E27FC236}">
                <a16:creationId xmlns:a16="http://schemas.microsoft.com/office/drawing/2014/main" id="{559B8315-85B7-4EA7-1899-FE0A1EF28942}"/>
              </a:ext>
            </a:extLst>
          </p:cNvPr>
          <p:cNvPicPr>
            <a:picLocks noChangeAspect="1"/>
          </p:cNvPicPr>
          <p:nvPr/>
        </p:nvPicPr>
        <p:blipFill rotWithShape="1">
          <a:blip r:embed="rId3"/>
          <a:srcRect l="26623" t="-310" r="6289" b="310"/>
          <a:stretch/>
        </p:blipFill>
        <p:spPr>
          <a:xfrm>
            <a:off x="4836589" y="1323237"/>
            <a:ext cx="1719535" cy="1709092"/>
          </a:xfrm>
          <a:prstGeom prst="rect">
            <a:avLst/>
          </a:prstGeom>
        </p:spPr>
      </p:pic>
      <p:sp>
        <p:nvSpPr>
          <p:cNvPr id="31" name="Rectangle 30">
            <a:extLst>
              <a:ext uri="{FF2B5EF4-FFF2-40B4-BE49-F238E27FC236}">
                <a16:creationId xmlns:a16="http://schemas.microsoft.com/office/drawing/2014/main" id="{FD191589-89F4-DD06-71A6-949B98EE6BB3}"/>
              </a:ext>
            </a:extLst>
          </p:cNvPr>
          <p:cNvSpPr/>
          <p:nvPr/>
        </p:nvSpPr>
        <p:spPr>
          <a:xfrm>
            <a:off x="4694632" y="1186410"/>
            <a:ext cx="1709092" cy="1709092"/>
          </a:xfrm>
          <a:prstGeom prst="rect">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5" name="Picture 34">
            <a:extLst>
              <a:ext uri="{FF2B5EF4-FFF2-40B4-BE49-F238E27FC236}">
                <a16:creationId xmlns:a16="http://schemas.microsoft.com/office/drawing/2014/main" id="{A74DC1EF-3990-02D1-9CB1-12F731DFD8B3}"/>
              </a:ext>
            </a:extLst>
          </p:cNvPr>
          <p:cNvPicPr>
            <a:picLocks noChangeAspect="1"/>
          </p:cNvPicPr>
          <p:nvPr/>
        </p:nvPicPr>
        <p:blipFill>
          <a:blip r:embed="rId4"/>
          <a:srcRect l="16667" r="16667"/>
          <a:stretch/>
        </p:blipFill>
        <p:spPr>
          <a:xfrm>
            <a:off x="8678322" y="0"/>
            <a:ext cx="2158554" cy="2158554"/>
          </a:xfrm>
          <a:prstGeom prst="rect">
            <a:avLst/>
          </a:prstGeom>
        </p:spPr>
      </p:pic>
      <p:sp>
        <p:nvSpPr>
          <p:cNvPr id="36" name="Rectangle 35">
            <a:extLst>
              <a:ext uri="{FF2B5EF4-FFF2-40B4-BE49-F238E27FC236}">
                <a16:creationId xmlns:a16="http://schemas.microsoft.com/office/drawing/2014/main" id="{9941F51E-FEF9-186A-1FEB-C0881261AFC1}"/>
              </a:ext>
            </a:extLst>
          </p:cNvPr>
          <p:cNvSpPr/>
          <p:nvPr/>
        </p:nvSpPr>
        <p:spPr>
          <a:xfrm>
            <a:off x="8830722" y="152400"/>
            <a:ext cx="2158554" cy="2158554"/>
          </a:xfrm>
          <a:prstGeom prst="rect">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4" name="Picture 3">
            <a:extLst>
              <a:ext uri="{FF2B5EF4-FFF2-40B4-BE49-F238E27FC236}">
                <a16:creationId xmlns:a16="http://schemas.microsoft.com/office/drawing/2014/main" id="{BC549436-E69E-AAB0-8A4A-6C6072FC0D65}"/>
              </a:ext>
            </a:extLst>
          </p:cNvPr>
          <p:cNvPicPr>
            <a:picLocks noChangeAspect="1"/>
          </p:cNvPicPr>
          <p:nvPr/>
        </p:nvPicPr>
        <p:blipFill>
          <a:blip r:embed="rId5"/>
          <a:stretch>
            <a:fillRect/>
          </a:stretch>
        </p:blipFill>
        <p:spPr>
          <a:xfrm>
            <a:off x="2929507" y="-363686"/>
            <a:ext cx="2374409" cy="4481501"/>
          </a:xfrm>
          <a:prstGeom prst="rect">
            <a:avLst/>
          </a:prstGeom>
        </p:spPr>
      </p:pic>
      <p:pic>
        <p:nvPicPr>
          <p:cNvPr id="10" name="Picture 9">
            <a:extLst>
              <a:ext uri="{FF2B5EF4-FFF2-40B4-BE49-F238E27FC236}">
                <a16:creationId xmlns:a16="http://schemas.microsoft.com/office/drawing/2014/main" id="{5C22C1E0-FDD5-F5E0-3427-9EF798D499C1}"/>
              </a:ext>
            </a:extLst>
          </p:cNvPr>
          <p:cNvPicPr>
            <a:picLocks noChangeAspect="1"/>
          </p:cNvPicPr>
          <p:nvPr/>
        </p:nvPicPr>
        <p:blipFill>
          <a:blip r:embed="rId6"/>
          <a:stretch>
            <a:fillRect/>
          </a:stretch>
        </p:blipFill>
        <p:spPr>
          <a:xfrm rot="20376521">
            <a:off x="10908413" y="1577886"/>
            <a:ext cx="1547489" cy="2343770"/>
          </a:xfrm>
          <a:prstGeom prst="rect">
            <a:avLst/>
          </a:prstGeom>
        </p:spPr>
      </p:pic>
      <p:pic>
        <p:nvPicPr>
          <p:cNvPr id="14" name="Picture 13">
            <a:extLst>
              <a:ext uri="{FF2B5EF4-FFF2-40B4-BE49-F238E27FC236}">
                <a16:creationId xmlns:a16="http://schemas.microsoft.com/office/drawing/2014/main" id="{42BF2BB5-716C-FE1A-3138-060B4C9E24BE}"/>
              </a:ext>
            </a:extLst>
          </p:cNvPr>
          <p:cNvPicPr>
            <a:picLocks noChangeAspect="1"/>
          </p:cNvPicPr>
          <p:nvPr/>
        </p:nvPicPr>
        <p:blipFill>
          <a:blip r:embed="rId7"/>
          <a:stretch>
            <a:fillRect/>
          </a:stretch>
        </p:blipFill>
        <p:spPr>
          <a:xfrm>
            <a:off x="6276745" y="2163966"/>
            <a:ext cx="1340477" cy="1077816"/>
          </a:xfrm>
          <a:prstGeom prst="rect">
            <a:avLst/>
          </a:prstGeom>
        </p:spPr>
      </p:pic>
      <p:pic>
        <p:nvPicPr>
          <p:cNvPr id="23" name="Picture 22">
            <a:extLst>
              <a:ext uri="{FF2B5EF4-FFF2-40B4-BE49-F238E27FC236}">
                <a16:creationId xmlns:a16="http://schemas.microsoft.com/office/drawing/2014/main" id="{C538BF41-F596-1551-AA1D-936B865263DE}"/>
              </a:ext>
            </a:extLst>
          </p:cNvPr>
          <p:cNvPicPr>
            <a:picLocks noChangeAspect="1"/>
          </p:cNvPicPr>
          <p:nvPr/>
        </p:nvPicPr>
        <p:blipFill>
          <a:blip r:embed="rId8"/>
          <a:stretch>
            <a:fillRect/>
          </a:stretch>
        </p:blipFill>
        <p:spPr>
          <a:xfrm>
            <a:off x="7775704" y="520628"/>
            <a:ext cx="1295400" cy="1028700"/>
          </a:xfrm>
          <a:prstGeom prst="rect">
            <a:avLst/>
          </a:prstGeom>
        </p:spPr>
      </p:pic>
      <p:pic>
        <p:nvPicPr>
          <p:cNvPr id="26" name="Picture 25">
            <a:extLst>
              <a:ext uri="{FF2B5EF4-FFF2-40B4-BE49-F238E27FC236}">
                <a16:creationId xmlns:a16="http://schemas.microsoft.com/office/drawing/2014/main" id="{476D5E73-4274-5F73-A67F-41A62C6C85D1}"/>
              </a:ext>
            </a:extLst>
          </p:cNvPr>
          <p:cNvPicPr>
            <a:picLocks noChangeAspect="1"/>
          </p:cNvPicPr>
          <p:nvPr/>
        </p:nvPicPr>
        <p:blipFill>
          <a:blip r:embed="rId9"/>
          <a:stretch>
            <a:fillRect/>
          </a:stretch>
        </p:blipFill>
        <p:spPr>
          <a:xfrm rot="2092972">
            <a:off x="3019917" y="6181378"/>
            <a:ext cx="1605397" cy="1605397"/>
          </a:xfrm>
          <a:prstGeom prst="rect">
            <a:avLst/>
          </a:prstGeom>
        </p:spPr>
      </p:pic>
      <p:pic>
        <p:nvPicPr>
          <p:cNvPr id="32" name="Picture 31">
            <a:extLst>
              <a:ext uri="{FF2B5EF4-FFF2-40B4-BE49-F238E27FC236}">
                <a16:creationId xmlns:a16="http://schemas.microsoft.com/office/drawing/2014/main" id="{8157B2DD-52C7-1244-EF3B-957018C789DF}"/>
              </a:ext>
            </a:extLst>
          </p:cNvPr>
          <p:cNvPicPr>
            <a:picLocks noChangeAspect="1"/>
          </p:cNvPicPr>
          <p:nvPr/>
        </p:nvPicPr>
        <p:blipFill>
          <a:blip r:embed="rId9"/>
          <a:stretch>
            <a:fillRect/>
          </a:stretch>
        </p:blipFill>
        <p:spPr>
          <a:xfrm>
            <a:off x="11788668" y="4522544"/>
            <a:ext cx="1574800" cy="1574800"/>
          </a:xfrm>
          <a:prstGeom prst="rect">
            <a:avLst/>
          </a:prstGeom>
        </p:spPr>
      </p:pic>
      <p:sp>
        <p:nvSpPr>
          <p:cNvPr id="2" name="Content Placeholder 1">
            <a:extLst>
              <a:ext uri="{FF2B5EF4-FFF2-40B4-BE49-F238E27FC236}">
                <a16:creationId xmlns:a16="http://schemas.microsoft.com/office/drawing/2014/main" id="{AAD627C4-C7FD-0972-99DB-1067D427A078}"/>
              </a:ext>
            </a:extLst>
          </p:cNvPr>
          <p:cNvSpPr txBox="1">
            <a:spLocks/>
          </p:cNvSpPr>
          <p:nvPr/>
        </p:nvSpPr>
        <p:spPr>
          <a:xfrm>
            <a:off x="864980" y="3944613"/>
            <a:ext cx="9881787" cy="1897955"/>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800" b="1" dirty="0">
                <a:solidFill>
                  <a:schemeClr val="tx2"/>
                </a:solidFill>
              </a:rPr>
              <a:t>Strategy</a:t>
            </a:r>
          </a:p>
          <a:p>
            <a:pPr marL="285750" indent="-285750">
              <a:buFont typeface="Arial" panose="020B0604020202020204" pitchFamily="34" charset="0"/>
              <a:buChar char="•"/>
            </a:pPr>
            <a:r>
              <a:rPr lang="en-CA" sz="1800" dirty="0">
                <a:solidFill>
                  <a:schemeClr val="tx2"/>
                </a:solidFill>
              </a:rPr>
              <a:t>Strategic guidance (Torrey Advisory Group)</a:t>
            </a:r>
          </a:p>
          <a:p>
            <a:pPr marL="285750" indent="-285750">
              <a:buFont typeface="Arial" panose="020B0604020202020204" pitchFamily="34" charset="0"/>
              <a:buChar char="•"/>
            </a:pPr>
            <a:r>
              <a:rPr lang="en-CA" sz="1800" dirty="0">
                <a:solidFill>
                  <a:schemeClr val="tx2"/>
                </a:solidFill>
              </a:rPr>
              <a:t>Bi-partisan marker bills (May?)</a:t>
            </a:r>
          </a:p>
          <a:p>
            <a:pPr marL="285750" indent="-285750">
              <a:buFont typeface="Arial" panose="020B0604020202020204" pitchFamily="34" charset="0"/>
              <a:buChar char="•"/>
            </a:pPr>
            <a:r>
              <a:rPr lang="en-CA" sz="1800" dirty="0">
                <a:solidFill>
                  <a:schemeClr val="tx2"/>
                </a:solidFill>
              </a:rPr>
              <a:t>Broad stakeholder support (sign-on letter)</a:t>
            </a:r>
          </a:p>
          <a:p>
            <a:pPr marL="285750" indent="-285750">
              <a:buFont typeface="Arial" panose="020B0604020202020204" pitchFamily="34" charset="0"/>
              <a:buChar char="•"/>
            </a:pPr>
            <a:endParaRPr lang="en-CA" sz="1800" dirty="0">
              <a:solidFill>
                <a:schemeClr val="tx2"/>
              </a:solidFill>
            </a:endParaRPr>
          </a:p>
        </p:txBody>
      </p:sp>
      <p:sp>
        <p:nvSpPr>
          <p:cNvPr id="6" name="Content Placeholder 1">
            <a:extLst>
              <a:ext uri="{FF2B5EF4-FFF2-40B4-BE49-F238E27FC236}">
                <a16:creationId xmlns:a16="http://schemas.microsoft.com/office/drawing/2014/main" id="{D6A0F9D2-AE32-3149-1B52-72FA0BCD824B}"/>
              </a:ext>
            </a:extLst>
          </p:cNvPr>
          <p:cNvSpPr txBox="1">
            <a:spLocks/>
          </p:cNvSpPr>
          <p:nvPr/>
        </p:nvSpPr>
        <p:spPr>
          <a:xfrm>
            <a:off x="6035497" y="3954584"/>
            <a:ext cx="4399551" cy="1769715"/>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sz="1800" b="1" dirty="0">
              <a:solidFill>
                <a:schemeClr val="tx2"/>
              </a:solidFill>
            </a:endParaRPr>
          </a:p>
          <a:p>
            <a:pPr marL="285750" indent="-285750">
              <a:buFont typeface="Arial" panose="020B0604020202020204" pitchFamily="34" charset="0"/>
              <a:buChar char="•"/>
            </a:pPr>
            <a:r>
              <a:rPr lang="en-CA" sz="1800" dirty="0">
                <a:solidFill>
                  <a:schemeClr val="tx2"/>
                </a:solidFill>
              </a:rPr>
              <a:t>Grassroots advocacy (June 6-8 convening)</a:t>
            </a:r>
          </a:p>
          <a:p>
            <a:pPr marL="285750" indent="-285750">
              <a:buFont typeface="Arial" panose="020B0604020202020204" pitchFamily="34" charset="0"/>
              <a:buChar char="•"/>
            </a:pPr>
            <a:r>
              <a:rPr lang="en-CA" sz="1800" dirty="0">
                <a:solidFill>
                  <a:schemeClr val="tx2"/>
                </a:solidFill>
              </a:rPr>
              <a:t>July farm bill drafting</a:t>
            </a:r>
          </a:p>
          <a:p>
            <a:pPr marL="285750" indent="-285750">
              <a:buFont typeface="Arial" panose="020B0604020202020204" pitchFamily="34" charset="0"/>
              <a:buChar char="•"/>
            </a:pPr>
            <a:r>
              <a:rPr lang="en-CA" sz="1800" dirty="0">
                <a:solidFill>
                  <a:schemeClr val="tx2"/>
                </a:solidFill>
              </a:rPr>
              <a:t>Conference committee (Dec?)</a:t>
            </a:r>
            <a:br>
              <a:rPr lang="en-CA" sz="1800" dirty="0">
                <a:solidFill>
                  <a:schemeClr val="tx2"/>
                </a:solidFill>
              </a:rPr>
            </a:br>
            <a:endParaRPr lang="en-CA" sz="1800" dirty="0">
              <a:solidFill>
                <a:schemeClr val="tx2"/>
              </a:solidFill>
            </a:endParaRPr>
          </a:p>
        </p:txBody>
      </p:sp>
    </p:spTree>
    <p:extLst>
      <p:ext uri="{BB962C8B-B14F-4D97-AF65-F5344CB8AC3E}">
        <p14:creationId xmlns:p14="http://schemas.microsoft.com/office/powerpoint/2010/main" val="1147893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AA88BF-E891-EB15-5665-3ACDF88A2824}"/>
              </a:ext>
            </a:extLst>
          </p:cNvPr>
          <p:cNvSpPr>
            <a:spLocks noGrp="1"/>
          </p:cNvSpPr>
          <p:nvPr>
            <p:ph type="title"/>
          </p:nvPr>
        </p:nvSpPr>
        <p:spPr>
          <a:xfrm>
            <a:off x="345856" y="469879"/>
            <a:ext cx="5996648" cy="2224263"/>
          </a:xfrm>
        </p:spPr>
        <p:txBody>
          <a:bodyPr/>
          <a:lstStyle/>
          <a:p>
            <a:r>
              <a:rPr lang="en-US" dirty="0"/>
              <a:t>Future </a:t>
            </a:r>
            <a:br>
              <a:rPr lang="en-US" dirty="0"/>
            </a:br>
            <a:r>
              <a:rPr lang="en-US" dirty="0"/>
              <a:t>Funding Opportunities</a:t>
            </a:r>
          </a:p>
        </p:txBody>
      </p:sp>
      <p:sp>
        <p:nvSpPr>
          <p:cNvPr id="17" name="Content Placeholder 1">
            <a:extLst>
              <a:ext uri="{FF2B5EF4-FFF2-40B4-BE49-F238E27FC236}">
                <a16:creationId xmlns:a16="http://schemas.microsoft.com/office/drawing/2014/main" id="{E9A1CED4-437B-6393-2319-7F71010EF9B1}"/>
              </a:ext>
            </a:extLst>
          </p:cNvPr>
          <p:cNvSpPr txBox="1">
            <a:spLocks/>
          </p:cNvSpPr>
          <p:nvPr/>
        </p:nvSpPr>
        <p:spPr>
          <a:xfrm>
            <a:off x="830000" y="3032388"/>
            <a:ext cx="3630656" cy="1641475"/>
          </a:xfrm>
          <a:prstGeom prst="rect">
            <a:avLst/>
          </a:prstGeom>
        </p:spPr>
        <p:txBody>
          <a:bodyPr wrap="square" lIns="0" tIns="0" rIns="0" bIns="0"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i="0" kern="1200" baseline="0">
                <a:solidFill>
                  <a:schemeClr val="tx1"/>
                </a:solidFill>
                <a:latin typeface="General Sans" pitchFamily="2" charset="77"/>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2pPr>
            <a:lvl3pPr marL="11430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3pPr>
            <a:lvl4pPr marL="16002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4pPr>
            <a:lvl5pPr marL="2057400" indent="-228600" algn="l" defTabSz="914400" rtl="0" eaLnBrk="1" latinLnBrk="0" hangingPunct="1">
              <a:lnSpc>
                <a:spcPct val="80000"/>
              </a:lnSpc>
              <a:spcBef>
                <a:spcPts val="500"/>
              </a:spcBef>
              <a:buFont typeface="Arial" panose="020B0604020202020204" pitchFamily="34" charset="0"/>
              <a:buChar char="•"/>
              <a:defRPr sz="1600" b="0" i="0" kern="1200" baseline="0">
                <a:solidFill>
                  <a:schemeClr val="tx1"/>
                </a:solidFill>
                <a:latin typeface="Kontu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CA" sz="1800" dirty="0"/>
              <a:t>Extended farm bill campaign</a:t>
            </a:r>
          </a:p>
          <a:p>
            <a:pPr marL="285750" indent="-285750">
              <a:buFont typeface="Arial" panose="020B0604020202020204" pitchFamily="34" charset="0"/>
              <a:buChar char="•"/>
            </a:pPr>
            <a:r>
              <a:rPr lang="en-CA" sz="1800" dirty="0"/>
              <a:t>Continuing ANNI through implementation</a:t>
            </a:r>
          </a:p>
          <a:p>
            <a:pPr marL="285750" indent="-285750">
              <a:buFont typeface="Arial" panose="020B0604020202020204" pitchFamily="34" charset="0"/>
              <a:buChar char="•"/>
            </a:pPr>
            <a:r>
              <a:rPr lang="en-CA" sz="1800" dirty="0"/>
              <a:t>Laying the foundation for the next farm bill </a:t>
            </a:r>
          </a:p>
        </p:txBody>
      </p:sp>
      <p:sp>
        <p:nvSpPr>
          <p:cNvPr id="20" name="Slide Number Placeholder 5">
            <a:extLst>
              <a:ext uri="{FF2B5EF4-FFF2-40B4-BE49-F238E27FC236}">
                <a16:creationId xmlns:a16="http://schemas.microsoft.com/office/drawing/2014/main" id="{930700A3-EC4C-8ACC-BF01-EAE9022D5A8D}"/>
              </a:ext>
            </a:extLst>
          </p:cNvPr>
          <p:cNvSpPr>
            <a:spLocks noGrp="1"/>
          </p:cNvSpPr>
          <p:nvPr>
            <p:ph type="sldNum" sz="quarter" idx="12"/>
          </p:nvPr>
        </p:nvSpPr>
        <p:spPr>
          <a:xfrm>
            <a:off x="10925997" y="6502073"/>
            <a:ext cx="920147" cy="192696"/>
          </a:xfrm>
        </p:spPr>
        <p:txBody>
          <a:bodyPr/>
          <a:lstStyle/>
          <a:p>
            <a:fld id="{5C73C57B-3D14-5D40-A30D-B3FDB9C2A71E}" type="slidenum">
              <a:rPr lang="en-US" smtClean="0">
                <a:solidFill>
                  <a:schemeClr val="tx2"/>
                </a:solidFill>
              </a:rPr>
              <a:pPr/>
              <a:t>9</a:t>
            </a:fld>
            <a:endParaRPr lang="en-US" dirty="0">
              <a:solidFill>
                <a:schemeClr val="tx2"/>
              </a:solidFill>
            </a:endParaRPr>
          </a:p>
        </p:txBody>
      </p:sp>
      <p:pic>
        <p:nvPicPr>
          <p:cNvPr id="4" name="Picture 3">
            <a:extLst>
              <a:ext uri="{FF2B5EF4-FFF2-40B4-BE49-F238E27FC236}">
                <a16:creationId xmlns:a16="http://schemas.microsoft.com/office/drawing/2014/main" id="{3FB079B7-BAAD-25DA-3243-05A792A74DF9}"/>
              </a:ext>
            </a:extLst>
          </p:cNvPr>
          <p:cNvPicPr>
            <a:picLocks noChangeAspect="1"/>
          </p:cNvPicPr>
          <p:nvPr/>
        </p:nvPicPr>
        <p:blipFill>
          <a:blip r:embed="rId3"/>
          <a:stretch>
            <a:fillRect/>
          </a:stretch>
        </p:blipFill>
        <p:spPr>
          <a:xfrm>
            <a:off x="8567596" y="1070035"/>
            <a:ext cx="1687134" cy="1598338"/>
          </a:xfrm>
          <a:prstGeom prst="rect">
            <a:avLst/>
          </a:prstGeom>
        </p:spPr>
      </p:pic>
      <p:sp>
        <p:nvSpPr>
          <p:cNvPr id="37" name="Footer Placeholder 3">
            <a:extLst>
              <a:ext uri="{FF2B5EF4-FFF2-40B4-BE49-F238E27FC236}">
                <a16:creationId xmlns:a16="http://schemas.microsoft.com/office/drawing/2014/main" id="{C6D69FDF-4B53-6509-2A8F-5B43563C6D91}"/>
              </a:ext>
            </a:extLst>
          </p:cNvPr>
          <p:cNvSpPr>
            <a:spLocks noGrp="1"/>
          </p:cNvSpPr>
          <p:nvPr>
            <p:ph type="ftr" sz="quarter" idx="11"/>
          </p:nvPr>
        </p:nvSpPr>
        <p:spPr>
          <a:xfrm>
            <a:off x="345856" y="6489065"/>
            <a:ext cx="4114800" cy="192696"/>
          </a:xfrm>
        </p:spPr>
        <p:txBody>
          <a:bodyPr/>
          <a:lstStyle/>
          <a:p>
            <a:r>
              <a:rPr lang="en-CA" dirty="0">
                <a:solidFill>
                  <a:schemeClr val="tx2"/>
                </a:solidFill>
              </a:rPr>
              <a:t>Presented by Fair Food Network</a:t>
            </a:r>
            <a:endParaRPr lang="en-US" dirty="0">
              <a:solidFill>
                <a:schemeClr val="tx2"/>
              </a:solidFill>
            </a:endParaRPr>
          </a:p>
        </p:txBody>
      </p:sp>
      <p:pic>
        <p:nvPicPr>
          <p:cNvPr id="13" name="Picture Placeholder 14">
            <a:extLst>
              <a:ext uri="{FF2B5EF4-FFF2-40B4-BE49-F238E27FC236}">
                <a16:creationId xmlns:a16="http://schemas.microsoft.com/office/drawing/2014/main" id="{C09C265D-9C99-BD41-4C3D-DBF6F70AB559}"/>
              </a:ext>
            </a:extLst>
          </p:cNvPr>
          <p:cNvPicPr>
            <a:picLocks noChangeAspect="1"/>
          </p:cNvPicPr>
          <p:nvPr/>
        </p:nvPicPr>
        <p:blipFill>
          <a:blip r:embed="rId4"/>
          <a:srcRect t="1205" b="1205"/>
          <a:stretch/>
        </p:blipFill>
        <p:spPr>
          <a:xfrm>
            <a:off x="10896600" y="294457"/>
            <a:ext cx="761747" cy="761747"/>
          </a:xfrm>
          <a:prstGeom prst="rect">
            <a:avLst/>
          </a:prstGeom>
        </p:spPr>
      </p:pic>
      <p:pic>
        <p:nvPicPr>
          <p:cNvPr id="5" name="Picture 4">
            <a:extLst>
              <a:ext uri="{FF2B5EF4-FFF2-40B4-BE49-F238E27FC236}">
                <a16:creationId xmlns:a16="http://schemas.microsoft.com/office/drawing/2014/main" id="{93512830-257C-4808-85B1-B8C74FE69CA6}"/>
              </a:ext>
            </a:extLst>
          </p:cNvPr>
          <p:cNvPicPr>
            <a:picLocks noChangeAspect="1"/>
          </p:cNvPicPr>
          <p:nvPr/>
        </p:nvPicPr>
        <p:blipFill>
          <a:blip r:embed="rId5"/>
          <a:stretch>
            <a:fillRect/>
          </a:stretch>
        </p:blipFill>
        <p:spPr>
          <a:xfrm rot="15798456">
            <a:off x="5628805" y="712100"/>
            <a:ext cx="2349500" cy="3276600"/>
          </a:xfrm>
          <a:prstGeom prst="rect">
            <a:avLst/>
          </a:prstGeom>
        </p:spPr>
      </p:pic>
      <p:pic>
        <p:nvPicPr>
          <p:cNvPr id="10" name="Picture 9">
            <a:extLst>
              <a:ext uri="{FF2B5EF4-FFF2-40B4-BE49-F238E27FC236}">
                <a16:creationId xmlns:a16="http://schemas.microsoft.com/office/drawing/2014/main" id="{AABAFF95-3FC0-B42A-ED30-589CF1B71804}"/>
              </a:ext>
            </a:extLst>
          </p:cNvPr>
          <p:cNvPicPr>
            <a:picLocks noChangeAspect="1"/>
          </p:cNvPicPr>
          <p:nvPr/>
        </p:nvPicPr>
        <p:blipFill>
          <a:blip r:embed="rId6"/>
          <a:stretch>
            <a:fillRect/>
          </a:stretch>
        </p:blipFill>
        <p:spPr>
          <a:xfrm rot="18794405">
            <a:off x="6793132" y="2692403"/>
            <a:ext cx="850400" cy="3133881"/>
          </a:xfrm>
          <a:prstGeom prst="rect">
            <a:avLst/>
          </a:prstGeom>
        </p:spPr>
      </p:pic>
      <p:pic>
        <p:nvPicPr>
          <p:cNvPr id="14" name="Picture 13">
            <a:extLst>
              <a:ext uri="{FF2B5EF4-FFF2-40B4-BE49-F238E27FC236}">
                <a16:creationId xmlns:a16="http://schemas.microsoft.com/office/drawing/2014/main" id="{F5F7026C-D224-C3FE-38C4-78BF87B406AA}"/>
              </a:ext>
            </a:extLst>
          </p:cNvPr>
          <p:cNvPicPr>
            <a:picLocks noChangeAspect="1"/>
          </p:cNvPicPr>
          <p:nvPr/>
        </p:nvPicPr>
        <p:blipFill>
          <a:blip r:embed="rId7"/>
          <a:stretch>
            <a:fillRect/>
          </a:stretch>
        </p:blipFill>
        <p:spPr>
          <a:xfrm>
            <a:off x="7822537" y="2345029"/>
            <a:ext cx="1803400" cy="2044700"/>
          </a:xfrm>
          <a:prstGeom prst="rect">
            <a:avLst/>
          </a:prstGeom>
        </p:spPr>
      </p:pic>
      <p:pic>
        <p:nvPicPr>
          <p:cNvPr id="16" name="Picture 15">
            <a:extLst>
              <a:ext uri="{FF2B5EF4-FFF2-40B4-BE49-F238E27FC236}">
                <a16:creationId xmlns:a16="http://schemas.microsoft.com/office/drawing/2014/main" id="{277EA63B-0311-5E1C-BECD-F0843B47F1CB}"/>
              </a:ext>
            </a:extLst>
          </p:cNvPr>
          <p:cNvPicPr>
            <a:picLocks noChangeAspect="1"/>
          </p:cNvPicPr>
          <p:nvPr/>
        </p:nvPicPr>
        <p:blipFill>
          <a:blip r:embed="rId8"/>
          <a:stretch>
            <a:fillRect/>
          </a:stretch>
        </p:blipFill>
        <p:spPr>
          <a:xfrm rot="14493033">
            <a:off x="8903866" y="2565976"/>
            <a:ext cx="2768600" cy="2057400"/>
          </a:xfrm>
          <a:prstGeom prst="rect">
            <a:avLst/>
          </a:prstGeom>
        </p:spPr>
      </p:pic>
      <p:pic>
        <p:nvPicPr>
          <p:cNvPr id="23" name="Picture 22">
            <a:extLst>
              <a:ext uri="{FF2B5EF4-FFF2-40B4-BE49-F238E27FC236}">
                <a16:creationId xmlns:a16="http://schemas.microsoft.com/office/drawing/2014/main" id="{3BAA5F8D-BDC5-081E-8364-1BB1CD833708}"/>
              </a:ext>
            </a:extLst>
          </p:cNvPr>
          <p:cNvPicPr>
            <a:picLocks noChangeAspect="1"/>
          </p:cNvPicPr>
          <p:nvPr/>
        </p:nvPicPr>
        <p:blipFill>
          <a:blip r:embed="rId9"/>
          <a:stretch>
            <a:fillRect/>
          </a:stretch>
        </p:blipFill>
        <p:spPr>
          <a:xfrm>
            <a:off x="7804056" y="5225999"/>
            <a:ext cx="1371600" cy="1066800"/>
          </a:xfrm>
          <a:prstGeom prst="rect">
            <a:avLst/>
          </a:prstGeom>
        </p:spPr>
      </p:pic>
      <p:pic>
        <p:nvPicPr>
          <p:cNvPr id="25" name="Picture 24">
            <a:extLst>
              <a:ext uri="{FF2B5EF4-FFF2-40B4-BE49-F238E27FC236}">
                <a16:creationId xmlns:a16="http://schemas.microsoft.com/office/drawing/2014/main" id="{852A4DCF-6A90-E914-EE73-87690BC3A9F0}"/>
              </a:ext>
            </a:extLst>
          </p:cNvPr>
          <p:cNvPicPr>
            <a:picLocks noChangeAspect="1"/>
          </p:cNvPicPr>
          <p:nvPr/>
        </p:nvPicPr>
        <p:blipFill>
          <a:blip r:embed="rId10"/>
          <a:stretch>
            <a:fillRect/>
          </a:stretch>
        </p:blipFill>
        <p:spPr>
          <a:xfrm>
            <a:off x="9175656" y="4578299"/>
            <a:ext cx="635000" cy="647700"/>
          </a:xfrm>
          <a:prstGeom prst="rect">
            <a:avLst/>
          </a:prstGeom>
        </p:spPr>
      </p:pic>
      <p:pic>
        <p:nvPicPr>
          <p:cNvPr id="27" name="Picture 26">
            <a:extLst>
              <a:ext uri="{FF2B5EF4-FFF2-40B4-BE49-F238E27FC236}">
                <a16:creationId xmlns:a16="http://schemas.microsoft.com/office/drawing/2014/main" id="{A499ECE5-427D-771D-7EF6-E8CAB6CCAC89}"/>
              </a:ext>
            </a:extLst>
          </p:cNvPr>
          <p:cNvPicPr>
            <a:picLocks noChangeAspect="1"/>
          </p:cNvPicPr>
          <p:nvPr/>
        </p:nvPicPr>
        <p:blipFill>
          <a:blip r:embed="rId11"/>
          <a:stretch>
            <a:fillRect/>
          </a:stretch>
        </p:blipFill>
        <p:spPr>
          <a:xfrm>
            <a:off x="8711660" y="4490364"/>
            <a:ext cx="622300" cy="635000"/>
          </a:xfrm>
          <a:prstGeom prst="rect">
            <a:avLst/>
          </a:prstGeom>
        </p:spPr>
      </p:pic>
      <p:pic>
        <p:nvPicPr>
          <p:cNvPr id="29" name="Picture 28">
            <a:extLst>
              <a:ext uri="{FF2B5EF4-FFF2-40B4-BE49-F238E27FC236}">
                <a16:creationId xmlns:a16="http://schemas.microsoft.com/office/drawing/2014/main" id="{1F669656-A6A1-C6F8-8D43-5F88A6F3A028}"/>
              </a:ext>
            </a:extLst>
          </p:cNvPr>
          <p:cNvPicPr>
            <a:picLocks noChangeAspect="1"/>
          </p:cNvPicPr>
          <p:nvPr/>
        </p:nvPicPr>
        <p:blipFill>
          <a:blip r:embed="rId12"/>
          <a:stretch>
            <a:fillRect/>
          </a:stretch>
        </p:blipFill>
        <p:spPr>
          <a:xfrm>
            <a:off x="9354318" y="5298642"/>
            <a:ext cx="834506" cy="834506"/>
          </a:xfrm>
          <a:prstGeom prst="rect">
            <a:avLst/>
          </a:prstGeom>
        </p:spPr>
      </p:pic>
      <p:pic>
        <p:nvPicPr>
          <p:cNvPr id="31" name="Picture 30">
            <a:extLst>
              <a:ext uri="{FF2B5EF4-FFF2-40B4-BE49-F238E27FC236}">
                <a16:creationId xmlns:a16="http://schemas.microsoft.com/office/drawing/2014/main" id="{31ACDAF2-EF80-4F2D-D1E8-E17316C9B043}"/>
              </a:ext>
            </a:extLst>
          </p:cNvPr>
          <p:cNvPicPr>
            <a:picLocks noChangeAspect="1"/>
          </p:cNvPicPr>
          <p:nvPr/>
        </p:nvPicPr>
        <p:blipFill>
          <a:blip r:embed="rId13"/>
          <a:stretch>
            <a:fillRect/>
          </a:stretch>
        </p:blipFill>
        <p:spPr>
          <a:xfrm>
            <a:off x="5304401" y="4096664"/>
            <a:ext cx="1295400" cy="1028700"/>
          </a:xfrm>
          <a:prstGeom prst="rect">
            <a:avLst/>
          </a:prstGeom>
        </p:spPr>
      </p:pic>
      <p:pic>
        <p:nvPicPr>
          <p:cNvPr id="34" name="Picture 33">
            <a:extLst>
              <a:ext uri="{FF2B5EF4-FFF2-40B4-BE49-F238E27FC236}">
                <a16:creationId xmlns:a16="http://schemas.microsoft.com/office/drawing/2014/main" id="{8D559592-3CB7-3BCE-C5BE-9243F5238F51}"/>
              </a:ext>
            </a:extLst>
          </p:cNvPr>
          <p:cNvPicPr>
            <a:picLocks noChangeAspect="1"/>
          </p:cNvPicPr>
          <p:nvPr/>
        </p:nvPicPr>
        <p:blipFill>
          <a:blip r:embed="rId14"/>
          <a:stretch>
            <a:fillRect/>
          </a:stretch>
        </p:blipFill>
        <p:spPr>
          <a:xfrm rot="17252032">
            <a:off x="7749119" y="-99641"/>
            <a:ext cx="1193800" cy="1536700"/>
          </a:xfrm>
          <a:prstGeom prst="rect">
            <a:avLst/>
          </a:prstGeom>
        </p:spPr>
      </p:pic>
    </p:spTree>
    <p:extLst>
      <p:ext uri="{BB962C8B-B14F-4D97-AF65-F5344CB8AC3E}">
        <p14:creationId xmlns:p14="http://schemas.microsoft.com/office/powerpoint/2010/main" val="1732843440"/>
      </p:ext>
    </p:extLst>
  </p:cSld>
  <p:clrMapOvr>
    <a:masterClrMapping/>
  </p:clrMapOvr>
</p:sld>
</file>

<file path=ppt/theme/theme1.xml><?xml version="1.0" encoding="utf-8"?>
<a:theme xmlns:a="http://schemas.openxmlformats.org/drawingml/2006/main" name="FFN Theme">
  <a:themeElements>
    <a:clrScheme name="FFN Theme">
      <a:dk1>
        <a:srgbClr val="1E5738"/>
      </a:dk1>
      <a:lt1>
        <a:srgbClr val="FFFFFF"/>
      </a:lt1>
      <a:dk2>
        <a:srgbClr val="4E4B44"/>
      </a:dk2>
      <a:lt2>
        <a:srgbClr val="F5ECD8"/>
      </a:lt2>
      <a:accent1>
        <a:srgbClr val="57A647"/>
      </a:accent1>
      <a:accent2>
        <a:srgbClr val="99CC63"/>
      </a:accent2>
      <a:accent3>
        <a:srgbClr val="D6E040"/>
      </a:accent3>
      <a:accent4>
        <a:srgbClr val="FBAE30"/>
      </a:accent4>
      <a:accent5>
        <a:srgbClr val="99D3C0"/>
      </a:accent5>
      <a:accent6>
        <a:srgbClr val="F3C304"/>
      </a:accent6>
      <a:hlink>
        <a:srgbClr val="57A647"/>
      </a:hlink>
      <a:folHlink>
        <a:srgbClr val="57A64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LeafClimate-PPT" id="{4A8326DF-96CF-D944-9B91-47937FBB1003}" vid="{FA45F93D-E947-9A49-A02D-980965407E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2455</TotalTime>
  <Words>661</Words>
  <Application>Microsoft Macintosh PowerPoint</Application>
  <PresentationFormat>Widescreen</PresentationFormat>
  <Paragraphs>97</Paragraphs>
  <Slides>10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General Sans</vt:lpstr>
      <vt:lpstr>Knockout 69 Full Liteweight</vt:lpstr>
      <vt:lpstr>Kontur</vt:lpstr>
      <vt:lpstr>Sentinel Bold</vt:lpstr>
      <vt:lpstr>Sentinel Medium</vt:lpstr>
      <vt:lpstr>FFN Theme</vt:lpstr>
      <vt:lpstr>START WITH FOOD</vt:lpstr>
      <vt:lpstr>WHAT WE DO</vt:lpstr>
      <vt:lpstr>WHAT WE DO</vt:lpstr>
      <vt:lpstr>2023 Farm Bill </vt:lpstr>
      <vt:lpstr>2023 Farm Bill </vt:lpstr>
      <vt:lpstr>Alliance for National Nutrition Incentives</vt:lpstr>
      <vt:lpstr>GusNIP Farm Bill Priorities</vt:lpstr>
      <vt:lpstr>GusNIP Farm Bill Strategy</vt:lpstr>
      <vt:lpstr>Future  Funding Opportunities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Maggie Mascarenhas</cp:lastModifiedBy>
  <cp:revision>1359</cp:revision>
  <cp:lastPrinted>2019-12-12T02:22:27Z</cp:lastPrinted>
  <dcterms:created xsi:type="dcterms:W3CDTF">2019-12-11T00:44:27Z</dcterms:created>
  <dcterms:modified xsi:type="dcterms:W3CDTF">2023-04-19T20:55:04Z</dcterms:modified>
</cp:coreProperties>
</file>