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00" r:id="rId5"/>
    <p:sldId id="271" r:id="rId6"/>
    <p:sldId id="267" r:id="rId7"/>
    <p:sldId id="307" r:id="rId8"/>
    <p:sldId id="306" r:id="rId9"/>
    <p:sldId id="309" r:id="rId10"/>
    <p:sldId id="313" r:id="rId11"/>
    <p:sldId id="312" r:id="rId12"/>
    <p:sldId id="311" r:id="rId13"/>
    <p:sldId id="314" r:id="rId14"/>
    <p:sldId id="308" r:id="rId15"/>
    <p:sldId id="31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ka Freudenberger" initials="AF" lastIdx="1" clrIdx="0">
    <p:extLst>
      <p:ext uri="{19B8F6BF-5375-455C-9EA6-DF929625EA0E}">
        <p15:presenceInfo xmlns:p15="http://schemas.microsoft.com/office/powerpoint/2012/main" userId="S::afreudenberger@merid.org::18a81f78-a637-4828-bf72-249c026590ca" providerId="AD"/>
      </p:ext>
    </p:extLst>
  </p:cmAuthor>
  <p:cmAuthor id="2" name="Nell" initials="Ne" lastIdx="2" clrIdx="1">
    <p:extLst>
      <p:ext uri="{19B8F6BF-5375-455C-9EA6-DF929625EA0E}">
        <p15:presenceInfo xmlns:p15="http://schemas.microsoft.com/office/powerpoint/2012/main" userId="S::nell_frontwoodstrategies.com#ext#@meridinstorg.onmicrosoft.com::60810ff0-d62e-4821-a457-c30d7dec2e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5C9"/>
    <a:srgbClr val="FFFFFF"/>
    <a:srgbClr val="B76F29"/>
    <a:srgbClr val="095388"/>
    <a:srgbClr val="4F9242"/>
    <a:srgbClr val="183043"/>
    <a:srgbClr val="052B47"/>
    <a:srgbClr val="6168AB"/>
    <a:srgbClr val="E2B024"/>
    <a:srgbClr val="B3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76B88-E895-41C4-BB12-127BC2FD46DB}" v="422" dt="2023-08-09T15:55:09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4" autoAdjust="0"/>
    <p:restoredTop sz="87680" autoAdjust="0"/>
  </p:normalViewPr>
  <p:slideViewPr>
    <p:cSldViewPr snapToGrid="0">
      <p:cViewPr varScale="1">
        <p:scale>
          <a:sx n="94" d="100"/>
          <a:sy n="94" d="100"/>
        </p:scale>
        <p:origin x="1392" y="1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9353C-88CB-4374-A87F-69A94897D59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CBACC-94D2-465C-8962-C2EE5236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4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4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7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0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marR="70993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429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9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CBACC-94D2-465C-8962-C2EE523632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6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3818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777" y="770467"/>
            <a:ext cx="10306594" cy="296551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1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777" y="3878863"/>
            <a:ext cx="8838928" cy="134628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AAB33D-2F44-42E0-846C-77EB527AA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68" y="5595412"/>
            <a:ext cx="2794494" cy="1163893"/>
          </a:xfrm>
          <a:prstGeom prst="rect">
            <a:avLst/>
          </a:prstGeom>
        </p:spPr>
      </p:pic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87AC356-F8B6-47C9-AE10-1B1ACC2A4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54" y="5727858"/>
            <a:ext cx="2172798" cy="8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4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B87033F-8786-4B13-8F44-5FB33353F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1" y="6248398"/>
            <a:ext cx="121920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9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9E3E515-D064-4CB6-83FB-6D1ED75C1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1" y="6248398"/>
            <a:ext cx="121920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6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395" y="499533"/>
            <a:ext cx="10306594" cy="16581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777" y="2011680"/>
            <a:ext cx="10306594" cy="376618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5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C17FF4D-0BCA-440F-B4B5-8206BC7A5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1" y="6248398"/>
            <a:ext cx="121920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767419"/>
            <a:ext cx="10404566" cy="3355848"/>
          </a:xfrm>
          <a:noFill/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714" y="4204209"/>
            <a:ext cx="8914094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87F607E-8306-4701-AE83-29D9F0C21A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1" y="6248398"/>
            <a:ext cx="121920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7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78858CE-0CDC-4CF9-8078-AD3978538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1" y="6248398"/>
            <a:ext cx="121920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8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1" cap="none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1" cap="none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0BC6719-2AA6-4D8F-A1F4-47CE0B768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1" y="6248398"/>
            <a:ext cx="121920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1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40B3BB5-8628-42F2-A5E2-07252FAE8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1" y="6248398"/>
            <a:ext cx="121920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772542D-BC1A-49F2-A349-55DAFDFFB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1" y="6248398"/>
            <a:ext cx="121920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0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96995"/>
            <a:ext cx="7295249" cy="44613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89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B86BA5A-1288-4E22-A871-08E7A44495A8}" type="datetimeFigureOut">
              <a:rPr lang="en-US" smtClean="0"/>
              <a:t>8/10/23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886490E-129D-4741-9143-C2C4E3CD1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13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mailto:Datwood@merid.org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hyperlink" Target="mailto:msmith@merid.org" TargetMode="External"/><Relationship Id="rId9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109088-33D2-4C23-84D7-CEE9026943C9}"/>
              </a:ext>
            </a:extLst>
          </p:cNvPr>
          <p:cNvSpPr/>
          <p:nvPr/>
        </p:nvSpPr>
        <p:spPr>
          <a:xfrm>
            <a:off x="-1457" y="0"/>
            <a:ext cx="12190543" cy="5637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cs typeface="Calibri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F4F5B-39FB-4839-A972-72A7ABA731A2}"/>
              </a:ext>
            </a:extLst>
          </p:cNvPr>
          <p:cNvSpPr/>
          <p:nvPr/>
        </p:nvSpPr>
        <p:spPr>
          <a:xfrm>
            <a:off x="5786731" y="5511720"/>
            <a:ext cx="5681019" cy="117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977EC88-0403-4B8A-8F12-6A2122DD702C}"/>
              </a:ext>
            </a:extLst>
          </p:cNvPr>
          <p:cNvSpPr txBox="1">
            <a:spLocks/>
          </p:cNvSpPr>
          <p:nvPr/>
        </p:nvSpPr>
        <p:spPr>
          <a:xfrm>
            <a:off x="747431" y="3550716"/>
            <a:ext cx="11977340" cy="1346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Clr>
                <a:schemeClr val="bg2"/>
              </a:buClr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E4AA9-5BFD-4838-BC16-C632C5315EC8}"/>
              </a:ext>
            </a:extLst>
          </p:cNvPr>
          <p:cNvSpPr txBox="1"/>
          <p:nvPr/>
        </p:nvSpPr>
        <p:spPr>
          <a:xfrm>
            <a:off x="163806" y="5798165"/>
            <a:ext cx="11525250" cy="5673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ts val="1300"/>
              </a:spcBef>
            </a:pPr>
            <a:r>
              <a:rPr lang="en-US" sz="3600" b="1">
                <a:cs typeface="Calibri Light"/>
              </a:rPr>
              <a:t>August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5484DC-282B-79FB-9EA0-2B4531916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72" b="19375"/>
          <a:stretch/>
        </p:blipFill>
        <p:spPr>
          <a:xfrm>
            <a:off x="-2914" y="2615100"/>
            <a:ext cx="12192000" cy="2825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D7AE2B-971D-0B6E-B33B-979EEBAF7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07" b="15401"/>
          <a:stretch/>
        </p:blipFill>
        <p:spPr>
          <a:xfrm>
            <a:off x="2547998" y="381106"/>
            <a:ext cx="6477465" cy="20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1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552E-A0CF-5BF1-EEC3-F66CEC3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15" y="241503"/>
            <a:ext cx="10306594" cy="1658198"/>
          </a:xfrm>
        </p:spPr>
        <p:txBody>
          <a:bodyPr/>
          <a:lstStyle/>
          <a:p>
            <a:r>
              <a:rPr lang="en-US" b="1" dirty="0"/>
              <a:t>Climate-Smart Commodities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52D8D-69DF-6841-D768-B3E65B64B81C}"/>
              </a:ext>
            </a:extLst>
          </p:cNvPr>
          <p:cNvSpPr txBox="1"/>
          <p:nvPr/>
        </p:nvSpPr>
        <p:spPr>
          <a:xfrm>
            <a:off x="817215" y="1424057"/>
            <a:ext cx="1094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76F29"/>
              </a:buClr>
            </a:pPr>
            <a:r>
              <a:rPr lang="en-US" sz="2800" i="1" dirty="0">
                <a:solidFill>
                  <a:schemeClr val="bg2"/>
                </a:solidFill>
              </a:rPr>
              <a:t>It is crucial to take advantage of the historic investment in conservation by e</a:t>
            </a:r>
            <a:r>
              <a:rPr lang="en-US" sz="2800" b="0" i="1" dirty="0">
                <a:solidFill>
                  <a:schemeClr val="bg2"/>
                </a:solidFill>
                <a:effectLst/>
              </a:rPr>
              <a:t>nsuring the success of the Climate-Smart Commodities program.</a:t>
            </a:r>
          </a:p>
          <a:p>
            <a:pPr>
              <a:buClr>
                <a:srgbClr val="B76F29"/>
              </a:buClr>
            </a:pPr>
            <a:endParaRPr lang="en-US" sz="2800" b="0" i="1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B5695-42AB-F951-480F-89905665936F}"/>
              </a:ext>
            </a:extLst>
          </p:cNvPr>
          <p:cNvSpPr txBox="1"/>
          <p:nvPr/>
        </p:nvSpPr>
        <p:spPr>
          <a:xfrm>
            <a:off x="817215" y="2528744"/>
            <a:ext cx="694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GUIDING PRINCIPLES TO INFORM IMPLEMENTATION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8E50A-FF24-F1FE-1497-2B6DA3C3AA85}"/>
              </a:ext>
            </a:extLst>
          </p:cNvPr>
          <p:cNvSpPr txBox="1"/>
          <p:nvPr/>
        </p:nvSpPr>
        <p:spPr>
          <a:xfrm>
            <a:off x="817216" y="3151874"/>
            <a:ext cx="1094449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1" dirty="0">
                <a:effectLst/>
              </a:rPr>
              <a:t>Promote Innovation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1" dirty="0"/>
              <a:t>Measure Outcomes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1" dirty="0">
                <a:effectLst/>
              </a:rPr>
              <a:t>Ensure Access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1" dirty="0"/>
              <a:t>Facilitate Research 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1" dirty="0">
                <a:effectLst/>
              </a:rPr>
              <a:t>Utilize Financial and Risk Management Incentives 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1" dirty="0"/>
              <a:t>Invest in Technical Assistance </a:t>
            </a:r>
            <a:endParaRPr lang="en-US" sz="2400" b="1" dirty="0">
              <a:effectLst/>
            </a:endParaRP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B2C51BD2-8C7D-36AF-A9F2-8078E39F5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</a:blip>
          <a:stretch>
            <a:fillRect/>
          </a:stretch>
        </p:blipFill>
        <p:spPr>
          <a:xfrm>
            <a:off x="8274685" y="1836246"/>
            <a:ext cx="3917315" cy="48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8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700C9F4-6FBD-C0F1-4315-136D1872F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" b="1588"/>
          <a:stretch/>
        </p:blipFill>
        <p:spPr>
          <a:xfrm>
            <a:off x="5144756" y="1616425"/>
            <a:ext cx="7047244" cy="478158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B4E7C-56A4-83EA-82FA-E2206770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78" y="0"/>
            <a:ext cx="11568249" cy="1658198"/>
          </a:xfrm>
        </p:spPr>
        <p:txBody>
          <a:bodyPr/>
          <a:lstStyle/>
          <a:p>
            <a:r>
              <a:rPr lang="en-US"/>
              <a:t>Climate-Smart Commodities Network Map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1F307-99D8-AC96-63D8-B8579253EA50}"/>
              </a:ext>
            </a:extLst>
          </p:cNvPr>
          <p:cNvSpPr txBox="1"/>
          <p:nvPr/>
        </p:nvSpPr>
        <p:spPr>
          <a:xfrm>
            <a:off x="462978" y="2918993"/>
            <a:ext cx="515229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How are projects distributed across commodities? 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Which organizations are driving these projects? How are organizations engaged across projects? 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What target practices are projects focusing on?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6D1D7-10AF-9D5F-64A0-68C2B0F0F1DC}"/>
              </a:ext>
            </a:extLst>
          </p:cNvPr>
          <p:cNvSpPr txBox="1"/>
          <p:nvPr/>
        </p:nvSpPr>
        <p:spPr>
          <a:xfrm>
            <a:off x="462978" y="1554870"/>
            <a:ext cx="856622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B76F29"/>
              </a:buClr>
            </a:pPr>
            <a:r>
              <a:rPr lang="en-US" sz="2400" dirty="0"/>
              <a:t>An interactive map and visual representation of the connections between Partnerships for Climate-Smart Commodities program. </a:t>
            </a:r>
          </a:p>
          <a:p>
            <a:pPr>
              <a:spcAft>
                <a:spcPts val="1200"/>
              </a:spcAft>
              <a:buClr>
                <a:srgbClr val="B76F29"/>
              </a:buClr>
            </a:pPr>
            <a:r>
              <a:rPr lang="en-US" sz="2400" dirty="0"/>
              <a:t>The map visualizes: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4A3A-8026-4141-7CFA-5481A7CBBF5D}"/>
              </a:ext>
            </a:extLst>
          </p:cNvPr>
          <p:cNvSpPr txBox="1"/>
          <p:nvPr/>
        </p:nvSpPr>
        <p:spPr>
          <a:xfrm>
            <a:off x="2063693" y="1093205"/>
            <a:ext cx="6946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climatesmart.merid.org</a:t>
            </a:r>
          </a:p>
        </p:txBody>
      </p:sp>
    </p:spTree>
    <p:extLst>
      <p:ext uri="{BB962C8B-B14F-4D97-AF65-F5344CB8AC3E}">
        <p14:creationId xmlns:p14="http://schemas.microsoft.com/office/powerpoint/2010/main" val="327228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552E-A0CF-5BF1-EEC3-F66CEC3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678" y="1363515"/>
            <a:ext cx="2687186" cy="128829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2"/>
                </a:solidFill>
              </a:rPr>
              <a:t>Contact 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F2F88-B091-E4AA-8324-F19A97507FB3}"/>
              </a:ext>
            </a:extLst>
          </p:cNvPr>
          <p:cNvSpPr txBox="1"/>
          <p:nvPr/>
        </p:nvSpPr>
        <p:spPr>
          <a:xfrm>
            <a:off x="3133886" y="2566586"/>
            <a:ext cx="273665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Deborah Atwood</a:t>
            </a:r>
          </a:p>
          <a:p>
            <a:r>
              <a:rPr lang="en-US" sz="2000" dirty="0"/>
              <a:t>Senior Fellow</a:t>
            </a:r>
          </a:p>
          <a:p>
            <a:r>
              <a:rPr lang="en-US" sz="2000" dirty="0">
                <a:hlinkClick r:id="rId3"/>
              </a:rPr>
              <a:t>Datwood@merid.org</a:t>
            </a:r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5E064-6541-39BA-1946-35FC291B5368}"/>
              </a:ext>
            </a:extLst>
          </p:cNvPr>
          <p:cNvSpPr txBox="1"/>
          <p:nvPr/>
        </p:nvSpPr>
        <p:spPr>
          <a:xfrm>
            <a:off x="3152295" y="4355712"/>
            <a:ext cx="330837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Madelyn Smith</a:t>
            </a:r>
          </a:p>
          <a:p>
            <a:r>
              <a:rPr lang="en-US" sz="2000" dirty="0"/>
              <a:t>Mediator &amp; Program Manager</a:t>
            </a:r>
          </a:p>
          <a:p>
            <a:r>
              <a:rPr lang="en-US" sz="2000" dirty="0">
                <a:hlinkClick r:id="rId4"/>
              </a:rPr>
              <a:t>msmith@merid.org</a:t>
            </a:r>
            <a:endParaRPr lang="en-US" sz="2000" b="1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FD02310-D6FE-F4B7-32A6-40AE10CD640D}"/>
              </a:ext>
            </a:extLst>
          </p:cNvPr>
          <p:cNvSpPr txBox="1">
            <a:spLocks/>
          </p:cNvSpPr>
          <p:nvPr/>
        </p:nvSpPr>
        <p:spPr>
          <a:xfrm>
            <a:off x="3981982" y="357086"/>
            <a:ext cx="4672243" cy="10064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6600" i="1">
                <a:solidFill>
                  <a:srgbClr val="203849"/>
                </a:solidFill>
              </a:rPr>
              <a:t>Questions?</a:t>
            </a:r>
          </a:p>
        </p:txBody>
      </p:sp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01196789-0A85-027E-3E57-98D664A67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9765" y="2493126"/>
            <a:ext cx="1483803" cy="14838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6789D7-2E94-4D4C-C24F-97D9CAE622F0}"/>
              </a:ext>
            </a:extLst>
          </p:cNvPr>
          <p:cNvSpPr txBox="1"/>
          <p:nvPr/>
        </p:nvSpPr>
        <p:spPr>
          <a:xfrm>
            <a:off x="7885112" y="2943607"/>
            <a:ext cx="34750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foodandagpolicy.org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EB6D156-8C28-07FE-D7DD-43578A3FF146}"/>
              </a:ext>
            </a:extLst>
          </p:cNvPr>
          <p:cNvSpPr txBox="1">
            <a:spLocks/>
          </p:cNvSpPr>
          <p:nvPr/>
        </p:nvSpPr>
        <p:spPr>
          <a:xfrm>
            <a:off x="6300429" y="1363515"/>
            <a:ext cx="3664726" cy="1288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chemeClr val="bg2"/>
                </a:solidFill>
              </a:rPr>
              <a:t>Follow Our 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2CBE1F-ABC2-6F1C-B2AD-09D6AA1AD2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850" y="4481888"/>
            <a:ext cx="1197215" cy="11232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16D4A6-63F4-F8BA-248A-96B24057DA60}"/>
              </a:ext>
            </a:extLst>
          </p:cNvPr>
          <p:cNvSpPr txBox="1"/>
          <p:nvPr/>
        </p:nvSpPr>
        <p:spPr>
          <a:xfrm>
            <a:off x="7883858" y="4675229"/>
            <a:ext cx="3054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@AGreeAgPolicy</a:t>
            </a:r>
            <a:endParaRPr lang="en-US" sz="2400" b="1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2045AC9E-4D1C-297B-4705-96C2061F7A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</a:blip>
          <a:stretch>
            <a:fillRect/>
          </a:stretch>
        </p:blipFill>
        <p:spPr>
          <a:xfrm>
            <a:off x="8274685" y="1597996"/>
            <a:ext cx="3917315" cy="4808855"/>
          </a:xfrm>
          <a:prstGeom prst="rect">
            <a:avLst/>
          </a:prstGeom>
        </p:spPr>
      </p:pic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CBECFCCC-4D84-7BCA-18B0-5C3124D690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65" y="4266445"/>
            <a:ext cx="1735310" cy="1735310"/>
          </a:xfrm>
          <a:prstGeom prst="flowChartConnector">
            <a:avLst/>
          </a:prstGeom>
        </p:spPr>
      </p:pic>
      <p:pic>
        <p:nvPicPr>
          <p:cNvPr id="15" name="Picture 1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37C338E-3AAF-B044-89A7-BCF6EF3F93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65" y="2301376"/>
            <a:ext cx="1735310" cy="173531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50795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DC95-3C45-4C2C-8F43-0374725B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808" y="1055274"/>
            <a:ext cx="3383280" cy="799375"/>
          </a:xfrm>
        </p:spPr>
        <p:txBody>
          <a:bodyPr/>
          <a:lstStyle/>
          <a:p>
            <a:r>
              <a:rPr lang="en-US" sz="5400" dirty="0"/>
              <a:t>Coalition Members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6E258-F4A9-4A9D-B1D2-E75E1F315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18808" y="1876365"/>
            <a:ext cx="3916018" cy="4812806"/>
          </a:xfrm>
        </p:spPr>
        <p:txBody>
          <a:bodyPr>
            <a:noAutofit/>
          </a:bodyPr>
          <a:lstStyle/>
          <a:p>
            <a:r>
              <a:rPr lang="en-US" sz="2500" dirty="0"/>
              <a:t>Representing a diverse range of interests, our members include researchers, food companies, conservation groups, academics, farmers, and former officers of the U.S. Department of Agriculture (USDA).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5E9A1-480F-8446-7511-8BB65B4AE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24" y="571500"/>
            <a:ext cx="738378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1A72D-BF82-44F2-B5AF-8FC04A28D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808" y="541654"/>
            <a:ext cx="10600133" cy="1144588"/>
          </a:xfrm>
        </p:spPr>
        <p:txBody>
          <a:bodyPr>
            <a:normAutofit/>
          </a:bodyPr>
          <a:lstStyle/>
          <a:p>
            <a:r>
              <a:rPr lang="en-US" sz="3600" dirty="0"/>
              <a:t>We make the argument that adoption of conservation practices is a win-win for farmers and society through: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E5B459A-89D6-B716-BC82-00C514451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691156-CFD1-4901-8B60-B9FCA336087D}"/>
              </a:ext>
            </a:extLst>
          </p:cNvPr>
          <p:cNvSpPr txBox="1">
            <a:spLocks/>
          </p:cNvSpPr>
          <p:nvPr/>
        </p:nvSpPr>
        <p:spPr>
          <a:xfrm>
            <a:off x="580982" y="2006764"/>
            <a:ext cx="3912929" cy="9902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2"/>
                </a:solidFill>
              </a:rPr>
              <a:t>Facilitating </a:t>
            </a:r>
            <a:r>
              <a:rPr lang="en-US" sz="3200" b="1">
                <a:solidFill>
                  <a:schemeClr val="bg2"/>
                </a:solidFill>
              </a:rPr>
              <a:t>Bipartisan Dialogue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BC35C6-3962-21C0-2509-EE66201E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101" y="3398294"/>
            <a:ext cx="3467768" cy="26044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FE6CA5-AFA9-BC63-DAB4-B8AC267F0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79" y="3425337"/>
            <a:ext cx="3492534" cy="258062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CD6D95-07C1-D585-8235-BAC972492B1E}"/>
              </a:ext>
            </a:extLst>
          </p:cNvPr>
          <p:cNvSpPr txBox="1">
            <a:spLocks/>
          </p:cNvSpPr>
          <p:nvPr/>
        </p:nvSpPr>
        <p:spPr>
          <a:xfrm>
            <a:off x="4529459" y="1939997"/>
            <a:ext cx="3937053" cy="1324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2"/>
                </a:solidFill>
              </a:rPr>
              <a:t>Developing </a:t>
            </a:r>
            <a:r>
              <a:rPr lang="en-US" sz="3200" b="1">
                <a:solidFill>
                  <a:schemeClr val="bg2"/>
                </a:solidFill>
              </a:rPr>
              <a:t>and </a:t>
            </a:r>
            <a:r>
              <a:rPr lang="en-US" sz="3200" b="1" dirty="0">
                <a:solidFill>
                  <a:schemeClr val="bg2"/>
                </a:solidFill>
              </a:rPr>
              <a:t>Advocating</a:t>
            </a:r>
            <a:r>
              <a:rPr lang="en-US" sz="3200" b="1">
                <a:solidFill>
                  <a:schemeClr val="bg2"/>
                </a:solidFill>
              </a:rPr>
              <a:t> for Federal Policy Recommendations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0FEF045-82C6-7B74-FAE8-0BE0053495F5}"/>
              </a:ext>
            </a:extLst>
          </p:cNvPr>
          <p:cNvSpPr txBox="1">
            <a:spLocks/>
          </p:cNvSpPr>
          <p:nvPr/>
        </p:nvSpPr>
        <p:spPr>
          <a:xfrm>
            <a:off x="9016155" y="2256120"/>
            <a:ext cx="3360111" cy="692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2"/>
                </a:solidFill>
              </a:rPr>
              <a:t>Conducting</a:t>
            </a:r>
            <a:r>
              <a:rPr lang="en-US" sz="3200" b="1">
                <a:solidFill>
                  <a:schemeClr val="bg2"/>
                </a:solidFill>
              </a:rPr>
              <a:t> Pilots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E76EE0-DCC0-FCF0-2529-B1E206085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6155" y="2883519"/>
            <a:ext cx="2404342" cy="312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6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690C-D010-4340-A4A5-7D1619D7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366" y="34510"/>
            <a:ext cx="10306594" cy="1633749"/>
          </a:xfrm>
        </p:spPr>
        <p:txBody>
          <a:bodyPr/>
          <a:lstStyle/>
          <a:p>
            <a:r>
              <a:rPr lang="en-US" b="1" dirty="0"/>
              <a:t>AGree’s 2023 Farm Bill Policy Platform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7F78D6-5ADA-BE1B-CF8D-B9B179BFB9D8}"/>
              </a:ext>
            </a:extLst>
          </p:cNvPr>
          <p:cNvGrpSpPr/>
          <p:nvPr/>
        </p:nvGrpSpPr>
        <p:grpSpPr>
          <a:xfrm>
            <a:off x="657392" y="1369257"/>
            <a:ext cx="3500176" cy="2333451"/>
            <a:chOff x="649793" y="1664413"/>
            <a:chExt cx="3500176" cy="2333451"/>
          </a:xfrm>
        </p:grpSpPr>
        <p:pic>
          <p:nvPicPr>
            <p:cNvPr id="7" name="Picture 6" descr="A close-up of cows in a pen&#10;&#10;Description automatically generated">
              <a:extLst>
                <a:ext uri="{FF2B5EF4-FFF2-40B4-BE49-F238E27FC236}">
                  <a16:creationId xmlns:a16="http://schemas.microsoft.com/office/drawing/2014/main" id="{77039D47-6050-C900-297D-5F15E6872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93" y="1664413"/>
              <a:ext cx="3500176" cy="23334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64988D-8350-D9E9-86B8-6753DD2C9AD6}"/>
                </a:ext>
              </a:extLst>
            </p:cNvPr>
            <p:cNvSpPr txBox="1"/>
            <p:nvPr/>
          </p:nvSpPr>
          <p:spPr>
            <a:xfrm>
              <a:off x="894303" y="2132486"/>
              <a:ext cx="30647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AGRICULTURE 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789C92-EFE6-B508-BE23-E2C2A9AD5AD2}"/>
              </a:ext>
            </a:extLst>
          </p:cNvPr>
          <p:cNvGrpSpPr/>
          <p:nvPr/>
        </p:nvGrpSpPr>
        <p:grpSpPr>
          <a:xfrm>
            <a:off x="4424623" y="1369257"/>
            <a:ext cx="3500177" cy="2333450"/>
            <a:chOff x="4395985" y="1664413"/>
            <a:chExt cx="3500177" cy="2333450"/>
          </a:xfrm>
        </p:grpSpPr>
        <p:pic>
          <p:nvPicPr>
            <p:cNvPr id="10" name="Picture 9" descr="Close-up of a field of grass&#10;&#10;Description automatically generated">
              <a:extLst>
                <a:ext uri="{FF2B5EF4-FFF2-40B4-BE49-F238E27FC236}">
                  <a16:creationId xmlns:a16="http://schemas.microsoft.com/office/drawing/2014/main" id="{6828AA21-525B-234A-035D-F04991802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5362"/>
            <a:stretch/>
          </p:blipFill>
          <p:spPr>
            <a:xfrm>
              <a:off x="4395985" y="1664413"/>
              <a:ext cx="3500177" cy="23334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6646F8-CAC8-CBC9-261A-B34C76157327}"/>
                </a:ext>
              </a:extLst>
            </p:cNvPr>
            <p:cNvSpPr txBox="1"/>
            <p:nvPr/>
          </p:nvSpPr>
          <p:spPr>
            <a:xfrm>
              <a:off x="4613699" y="2132485"/>
              <a:ext cx="30647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CROP INSURANCE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DCEB1D-5A30-BE33-4986-8C835426E17B}"/>
              </a:ext>
            </a:extLst>
          </p:cNvPr>
          <p:cNvGrpSpPr/>
          <p:nvPr/>
        </p:nvGrpSpPr>
        <p:grpSpPr>
          <a:xfrm>
            <a:off x="8191855" y="1080552"/>
            <a:ext cx="3598859" cy="2622155"/>
            <a:chOff x="8212853" y="1375707"/>
            <a:chExt cx="3598859" cy="2622155"/>
          </a:xfrm>
        </p:grpSpPr>
        <p:pic>
          <p:nvPicPr>
            <p:cNvPr id="15" name="Picture 14" descr="A green field with blue sky and clouds&#10;&#10;Description automatically generated">
              <a:extLst>
                <a:ext uri="{FF2B5EF4-FFF2-40B4-BE49-F238E27FC236}">
                  <a16:creationId xmlns:a16="http://schemas.microsoft.com/office/drawing/2014/main" id="{C9FA7699-4B96-CC6C-7D6E-E2D22525C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24"/>
            <a:stretch/>
          </p:blipFill>
          <p:spPr>
            <a:xfrm>
              <a:off x="8212853" y="1375707"/>
              <a:ext cx="3598859" cy="262215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858050-2531-7CC8-1A4D-796F446E756F}"/>
                </a:ext>
              </a:extLst>
            </p:cNvPr>
            <p:cNvSpPr txBox="1"/>
            <p:nvPr/>
          </p:nvSpPr>
          <p:spPr>
            <a:xfrm>
              <a:off x="8479908" y="2103890"/>
              <a:ext cx="30647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AGRICULTURE FINANCE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FFDD8F-F51C-BBD4-A64C-688EB655262D}"/>
              </a:ext>
            </a:extLst>
          </p:cNvPr>
          <p:cNvGrpSpPr/>
          <p:nvPr/>
        </p:nvGrpSpPr>
        <p:grpSpPr>
          <a:xfrm>
            <a:off x="2307771" y="3871778"/>
            <a:ext cx="3524268" cy="2333451"/>
            <a:chOff x="2307771" y="3996716"/>
            <a:chExt cx="3524268" cy="2333451"/>
          </a:xfrm>
        </p:grpSpPr>
        <p:pic>
          <p:nvPicPr>
            <p:cNvPr id="20" name="Picture 19" descr="A couple of men standing in a field&#10;&#10;Description automatically generated">
              <a:extLst>
                <a:ext uri="{FF2B5EF4-FFF2-40B4-BE49-F238E27FC236}">
                  <a16:creationId xmlns:a16="http://schemas.microsoft.com/office/drawing/2014/main" id="{2F2B3D7E-E172-FD76-A8A1-3EC5C9D43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771" y="3996716"/>
              <a:ext cx="3524268" cy="233345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F2EDA8-744E-0742-5FF3-DC24990B90E1}"/>
                </a:ext>
              </a:extLst>
            </p:cNvPr>
            <p:cNvSpPr txBox="1"/>
            <p:nvPr/>
          </p:nvSpPr>
          <p:spPr>
            <a:xfrm>
              <a:off x="2537531" y="4501721"/>
              <a:ext cx="30647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TECHNICAL ASSISTANCE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A6F3EB-A273-7F44-E6EE-C893189260A6}"/>
              </a:ext>
            </a:extLst>
          </p:cNvPr>
          <p:cNvGrpSpPr/>
          <p:nvPr/>
        </p:nvGrpSpPr>
        <p:grpSpPr>
          <a:xfrm>
            <a:off x="6096000" y="3871777"/>
            <a:ext cx="3500176" cy="2333450"/>
            <a:chOff x="6096000" y="3996715"/>
            <a:chExt cx="3500176" cy="2333450"/>
          </a:xfrm>
        </p:grpSpPr>
        <p:pic>
          <p:nvPicPr>
            <p:cNvPr id="26" name="Picture 25" descr="A close-up of a corn field&#10;&#10;Description automatically generated">
              <a:extLst>
                <a:ext uri="{FF2B5EF4-FFF2-40B4-BE49-F238E27FC236}">
                  <a16:creationId xmlns:a16="http://schemas.microsoft.com/office/drawing/2014/main" id="{C6B58859-7016-CC87-690D-B7969B390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0058"/>
            <a:stretch/>
          </p:blipFill>
          <p:spPr>
            <a:xfrm>
              <a:off x="6096000" y="3996715"/>
              <a:ext cx="3500176" cy="233345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4799B76-B8EF-01B5-D63A-9FEDD19B6400}"/>
                </a:ext>
              </a:extLst>
            </p:cNvPr>
            <p:cNvSpPr txBox="1"/>
            <p:nvPr/>
          </p:nvSpPr>
          <p:spPr>
            <a:xfrm>
              <a:off x="6313714" y="4193944"/>
              <a:ext cx="320207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CLIMATE SMART COMMODITIES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804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552E-A0CF-5BF1-EEC3-F66CEC3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178048"/>
            <a:ext cx="10306594" cy="1658198"/>
          </a:xfrm>
        </p:spPr>
        <p:txBody>
          <a:bodyPr/>
          <a:lstStyle/>
          <a:p>
            <a:r>
              <a:rPr lang="en-US" b="1" dirty="0"/>
              <a:t>Agriculture Data and Research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52D8D-69DF-6841-D768-B3E65B64B81C}"/>
              </a:ext>
            </a:extLst>
          </p:cNvPr>
          <p:cNvSpPr txBox="1"/>
          <p:nvPr/>
        </p:nvSpPr>
        <p:spPr>
          <a:xfrm>
            <a:off x="892629" y="1407258"/>
            <a:ext cx="10944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76F29"/>
              </a:buClr>
            </a:pPr>
            <a:r>
              <a:rPr lang="en-US" sz="2800" b="0" i="1" dirty="0">
                <a:solidFill>
                  <a:schemeClr val="bg2"/>
                </a:solidFill>
                <a:effectLst/>
              </a:rPr>
              <a:t>Better use of agricultural data is critical to helping farmers and ranchers increase their productivity, profitability, and environmental performance.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B5695-42AB-F951-480F-89905665936F}"/>
              </a:ext>
            </a:extLst>
          </p:cNvPr>
          <p:cNvSpPr txBox="1"/>
          <p:nvPr/>
        </p:nvSpPr>
        <p:spPr>
          <a:xfrm>
            <a:off x="892629" y="2482578"/>
            <a:ext cx="694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POLICY RECOMMENDATIONS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8E50A-FF24-F1FE-1497-2B6DA3C3AA85}"/>
              </a:ext>
            </a:extLst>
          </p:cNvPr>
          <p:cNvSpPr txBox="1"/>
          <p:nvPr/>
        </p:nvSpPr>
        <p:spPr>
          <a:xfrm>
            <a:off x="892630" y="3065456"/>
            <a:ext cx="1094449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1" dirty="0"/>
              <a:t>Agriculture Innovation Act 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0" dirty="0">
                <a:effectLst/>
              </a:rPr>
              <a:t>Direct USDA to </a:t>
            </a:r>
            <a:r>
              <a:rPr lang="en-US" sz="2400" b="1" dirty="0">
                <a:effectLst/>
              </a:rPr>
              <a:t>conduct additional pilot projects </a:t>
            </a:r>
            <a:r>
              <a:rPr lang="en-US" sz="2400" b="0" dirty="0">
                <a:effectLst/>
              </a:rPr>
              <a:t>to answer critical questions about the environmental impacts of different farming systems. 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1" dirty="0"/>
              <a:t>Expand data collection on diversified systems</a:t>
            </a:r>
            <a:r>
              <a:rPr lang="en-US" sz="2400" dirty="0"/>
              <a:t>. 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1" dirty="0"/>
              <a:t>Invest in research </a:t>
            </a:r>
            <a:r>
              <a:rPr lang="en-US" sz="2400" dirty="0"/>
              <a:t>to build the business case for climate-smart ag and improve climate models and measurements.</a:t>
            </a:r>
            <a:endParaRPr lang="en-US" sz="2400" b="0" dirty="0">
              <a:effectLst/>
            </a:endParaRPr>
          </a:p>
        </p:txBody>
      </p:sp>
      <p:pic>
        <p:nvPicPr>
          <p:cNvPr id="10" name="image2.png">
            <a:extLst>
              <a:ext uri="{FF2B5EF4-FFF2-40B4-BE49-F238E27FC236}">
                <a16:creationId xmlns:a16="http://schemas.microsoft.com/office/drawing/2014/main" id="{A90647BB-824C-F186-383E-3D434A555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</a:blip>
          <a:stretch>
            <a:fillRect/>
          </a:stretch>
        </p:blipFill>
        <p:spPr>
          <a:xfrm>
            <a:off x="8274685" y="1836246"/>
            <a:ext cx="3917315" cy="48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0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552E-A0CF-5BF1-EEC3-F66CEC3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178048"/>
            <a:ext cx="10306594" cy="1658198"/>
          </a:xfrm>
        </p:spPr>
        <p:txBody>
          <a:bodyPr/>
          <a:lstStyle/>
          <a:p>
            <a:r>
              <a:rPr lang="en-US" b="1" dirty="0"/>
              <a:t>Crop Insurance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52D8D-69DF-6841-D768-B3E65B64B81C}"/>
              </a:ext>
            </a:extLst>
          </p:cNvPr>
          <p:cNvSpPr txBox="1"/>
          <p:nvPr/>
        </p:nvSpPr>
        <p:spPr>
          <a:xfrm>
            <a:off x="892629" y="1407258"/>
            <a:ext cx="1094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76F29"/>
              </a:buClr>
            </a:pPr>
            <a:r>
              <a:rPr lang="en-US" sz="2800" i="1" dirty="0">
                <a:solidFill>
                  <a:schemeClr val="bg2"/>
                </a:solidFill>
              </a:rPr>
              <a:t>Removing barriers to conservation adoption and improving risk management tools for transitioning to conservation practices and diversified systems would strengthen the Federal Crop Insurance Program</a:t>
            </a:r>
            <a:r>
              <a:rPr lang="en-US" sz="2800" b="0" i="1" dirty="0">
                <a:solidFill>
                  <a:schemeClr val="bg2"/>
                </a:solidFill>
                <a:effectLst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B5695-42AB-F951-480F-89905665936F}"/>
              </a:ext>
            </a:extLst>
          </p:cNvPr>
          <p:cNvSpPr txBox="1"/>
          <p:nvPr/>
        </p:nvSpPr>
        <p:spPr>
          <a:xfrm>
            <a:off x="892629" y="2875124"/>
            <a:ext cx="694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POLICY RECOMMENDATIONS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8E50A-FF24-F1FE-1497-2B6DA3C3AA85}"/>
              </a:ext>
            </a:extLst>
          </p:cNvPr>
          <p:cNvSpPr txBox="1"/>
          <p:nvPr/>
        </p:nvSpPr>
        <p:spPr>
          <a:xfrm>
            <a:off x="892630" y="3419660"/>
            <a:ext cx="109444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dirty="0"/>
              <a:t>Create a </a:t>
            </a:r>
            <a:r>
              <a:rPr lang="en-US" sz="2400" b="1" dirty="0"/>
              <a:t>Farmer Innovation Transition Program </a:t>
            </a:r>
            <a:r>
              <a:rPr lang="en-US" sz="2400" dirty="0"/>
              <a:t>to manage financial risks associated with conservation adoption and innovation.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1" dirty="0"/>
              <a:t>Eliminate</a:t>
            </a:r>
            <a:r>
              <a:rPr lang="en-US" sz="2400" b="1" dirty="0">
                <a:effectLst/>
              </a:rPr>
              <a:t> remaining barriers </a:t>
            </a:r>
            <a:r>
              <a:rPr lang="en-US" sz="2400" b="0" dirty="0">
                <a:effectLst/>
              </a:rPr>
              <a:t>to adoption of conservation within the FCIP 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0" dirty="0">
                <a:effectLst/>
              </a:rPr>
              <a:t>Conduct a comprehensive</a:t>
            </a:r>
            <a:r>
              <a:rPr lang="en-US" sz="2400" dirty="0"/>
              <a:t> </a:t>
            </a:r>
            <a:r>
              <a:rPr lang="en-US" sz="2400" b="0" dirty="0">
                <a:effectLst/>
              </a:rPr>
              <a:t>review of </a:t>
            </a:r>
            <a:r>
              <a:rPr lang="en-US" sz="2400" b="1" dirty="0">
                <a:effectLst/>
              </a:rPr>
              <a:t>Whole Farm Revenue Protection</a:t>
            </a:r>
            <a:r>
              <a:rPr lang="en-US" sz="2400" b="0" dirty="0">
                <a:effectLst/>
              </a:rPr>
              <a:t> (WFRP) and execute improvements.</a:t>
            </a: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B99E82AB-06B2-4BBB-6112-E8C888167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</a:blip>
          <a:stretch>
            <a:fillRect/>
          </a:stretch>
        </p:blipFill>
        <p:spPr>
          <a:xfrm>
            <a:off x="8274685" y="1836246"/>
            <a:ext cx="3917315" cy="48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6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552E-A0CF-5BF1-EEC3-F66CEC3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30" y="277257"/>
            <a:ext cx="10944497" cy="1658198"/>
          </a:xfrm>
        </p:spPr>
        <p:txBody>
          <a:bodyPr/>
          <a:lstStyle/>
          <a:p>
            <a:r>
              <a:rPr lang="en-US" sz="5400" b="1" dirty="0"/>
              <a:t>Developing New Crop Insurance Products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52D8D-69DF-6841-D768-B3E65B64B81C}"/>
              </a:ext>
            </a:extLst>
          </p:cNvPr>
          <p:cNvSpPr txBox="1"/>
          <p:nvPr/>
        </p:nvSpPr>
        <p:spPr>
          <a:xfrm>
            <a:off x="892630" y="1553618"/>
            <a:ext cx="1094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76F29"/>
              </a:buClr>
            </a:pPr>
            <a:r>
              <a:rPr lang="en-US" sz="2800" i="1" dirty="0">
                <a:solidFill>
                  <a:schemeClr val="bg2"/>
                </a:solidFill>
              </a:rPr>
              <a:t>We are working to expand availability of risk management tools that support adoption of conservation practices that are proven to reduce agricultural risk.</a:t>
            </a:r>
            <a:endParaRPr lang="en-US" sz="2800" b="0" i="1" dirty="0">
              <a:solidFill>
                <a:schemeClr val="bg2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8E50A-FF24-F1FE-1497-2B6DA3C3AA85}"/>
              </a:ext>
            </a:extLst>
          </p:cNvPr>
          <p:cNvSpPr txBox="1"/>
          <p:nvPr/>
        </p:nvSpPr>
        <p:spPr>
          <a:xfrm>
            <a:off x="892630" y="3057919"/>
            <a:ext cx="59656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Arial" panose="020B0604020202020204" pitchFamily="34" charset="0"/>
              <a:buChar char="•"/>
            </a:pPr>
            <a:r>
              <a:rPr lang="en-US" sz="2400" b="1"/>
              <a:t>The 508(h) process 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Arial" panose="020B0604020202020204" pitchFamily="34" charset="0"/>
              <a:buChar char="•"/>
            </a:pPr>
            <a:r>
              <a:rPr lang="en-US" sz="2400" b="1"/>
              <a:t>The Post-Application Coverage Endorsement (PACE)</a:t>
            </a:r>
            <a:r>
              <a:rPr lang="en-US" sz="2400"/>
              <a:t>.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Arial" panose="020B0604020202020204" pitchFamily="34" charset="0"/>
              <a:buChar char="•"/>
            </a:pPr>
            <a:r>
              <a:rPr lang="en-US" sz="2400"/>
              <a:t>Other conservation-focused products are currently in development.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F1E97-8E49-BD07-C81B-5ADB40B43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304" y="3057919"/>
            <a:ext cx="4978823" cy="2624327"/>
          </a:xfrm>
          <a:prstGeom prst="rect">
            <a:avLst/>
          </a:prstGeom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E19A04E9-B5BD-9017-F86C-9A3012ED0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</a:blip>
          <a:stretch>
            <a:fillRect/>
          </a:stretch>
        </p:blipFill>
        <p:spPr>
          <a:xfrm>
            <a:off x="8274685" y="1836246"/>
            <a:ext cx="3917315" cy="48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4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552E-A0CF-5BF1-EEC3-F66CEC3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15" y="241503"/>
            <a:ext cx="10306594" cy="1658198"/>
          </a:xfrm>
        </p:spPr>
        <p:txBody>
          <a:bodyPr/>
          <a:lstStyle/>
          <a:p>
            <a:r>
              <a:rPr lang="en-US" b="1" dirty="0"/>
              <a:t>Agriculture Finance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52D8D-69DF-6841-D768-B3E65B64B81C}"/>
              </a:ext>
            </a:extLst>
          </p:cNvPr>
          <p:cNvSpPr txBox="1"/>
          <p:nvPr/>
        </p:nvSpPr>
        <p:spPr>
          <a:xfrm>
            <a:off x="817215" y="1374582"/>
            <a:ext cx="1094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76F29"/>
              </a:buClr>
            </a:pPr>
            <a:r>
              <a:rPr lang="en-US" sz="2800" b="0" i="1" dirty="0">
                <a:solidFill>
                  <a:schemeClr val="bg2"/>
                </a:solidFill>
                <a:effectLst/>
              </a:rPr>
              <a:t>Policy action can build understanding of the financial risks of climate change and incentivize finance providers to incorporate the benefits of conservation into investment and lending practices.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B5695-42AB-F951-480F-89905665936F}"/>
              </a:ext>
            </a:extLst>
          </p:cNvPr>
          <p:cNvSpPr txBox="1"/>
          <p:nvPr/>
        </p:nvSpPr>
        <p:spPr>
          <a:xfrm>
            <a:off x="817215" y="2759577"/>
            <a:ext cx="694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POLICY RECOMMENDATIONS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8E50A-FF24-F1FE-1497-2B6DA3C3AA85}"/>
              </a:ext>
            </a:extLst>
          </p:cNvPr>
          <p:cNvSpPr txBox="1"/>
          <p:nvPr/>
        </p:nvSpPr>
        <p:spPr>
          <a:xfrm>
            <a:off x="817215" y="3282796"/>
            <a:ext cx="1094449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dirty="0"/>
              <a:t>Establish the </a:t>
            </a:r>
            <a:r>
              <a:rPr lang="en-US" sz="2400" b="1" dirty="0"/>
              <a:t>Center for Conservation Economics </a:t>
            </a:r>
            <a:r>
              <a:rPr lang="en-US" sz="2400" dirty="0"/>
              <a:t>to coordinate farm financial benchmarking efforts focused on economic analysis of conservation practices across states. 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0" dirty="0">
                <a:effectLst/>
              </a:rPr>
              <a:t>Develop a </a:t>
            </a:r>
            <a:r>
              <a:rPr lang="en-US" sz="2400" b="1" dirty="0">
                <a:effectLst/>
              </a:rPr>
              <a:t>multi-year developmental loan pilot </a:t>
            </a:r>
            <a:r>
              <a:rPr lang="en-US" sz="2400" b="0" dirty="0">
                <a:effectLst/>
              </a:rPr>
              <a:t>to provide flexible and bundled financing options that help beginning farmers and ranchers grow equity in operations to support long term success.</a:t>
            </a:r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14A886D1-EA8D-E27B-A1C8-D780A24E7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</a:blip>
          <a:stretch>
            <a:fillRect/>
          </a:stretch>
        </p:blipFill>
        <p:spPr>
          <a:xfrm>
            <a:off x="8274685" y="1836246"/>
            <a:ext cx="3917315" cy="48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2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552E-A0CF-5BF1-EEC3-F66CEC37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178048"/>
            <a:ext cx="10306594" cy="1658198"/>
          </a:xfrm>
        </p:spPr>
        <p:txBody>
          <a:bodyPr/>
          <a:lstStyle/>
          <a:p>
            <a:r>
              <a:rPr lang="en-US" b="1" dirty="0"/>
              <a:t>Technical Assistance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52D8D-69DF-6841-D768-B3E65B64B81C}"/>
              </a:ext>
            </a:extLst>
          </p:cNvPr>
          <p:cNvSpPr txBox="1"/>
          <p:nvPr/>
        </p:nvSpPr>
        <p:spPr>
          <a:xfrm>
            <a:off x="892629" y="1290552"/>
            <a:ext cx="10944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76F29"/>
              </a:buClr>
            </a:pPr>
            <a:r>
              <a:rPr lang="en-US" sz="2800" i="1" dirty="0">
                <a:solidFill>
                  <a:schemeClr val="bg2"/>
                </a:solidFill>
              </a:rPr>
              <a:t>C</a:t>
            </a:r>
            <a:r>
              <a:rPr lang="en-US" sz="2800" b="0" i="1" dirty="0">
                <a:solidFill>
                  <a:schemeClr val="bg2"/>
                </a:solidFill>
                <a:effectLst/>
              </a:rPr>
              <a:t>urrent demand for conservation technical assistance exceeds existing capacity. There are opportunities to expand innovation and increase availability of technical assistance.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B5695-42AB-F951-480F-89905665936F}"/>
              </a:ext>
            </a:extLst>
          </p:cNvPr>
          <p:cNvSpPr txBox="1"/>
          <p:nvPr/>
        </p:nvSpPr>
        <p:spPr>
          <a:xfrm>
            <a:off x="892629" y="2764290"/>
            <a:ext cx="694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POLICY 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5802F-D37F-05B3-D7EA-F6D5DDE91D5E}"/>
              </a:ext>
            </a:extLst>
          </p:cNvPr>
          <p:cNvSpPr txBox="1"/>
          <p:nvPr/>
        </p:nvSpPr>
        <p:spPr>
          <a:xfrm>
            <a:off x="892630" y="3290011"/>
            <a:ext cx="1094449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dirty="0"/>
              <a:t>Conduct a </a:t>
            </a:r>
            <a:r>
              <a:rPr lang="en-US" sz="2400" b="1" dirty="0"/>
              <a:t>comprehensive stakeholder engagement and analysis </a:t>
            </a:r>
            <a:r>
              <a:rPr lang="en-US" sz="2400" dirty="0"/>
              <a:t>process to understand how federally funded technical assistance can meet the needs of a diverse array of stakeholders and regionally specific needs. </a:t>
            </a:r>
          </a:p>
          <a:p>
            <a:pPr marL="457200" indent="-457200">
              <a:spcAft>
                <a:spcPts val="1200"/>
              </a:spcAft>
              <a:buClr>
                <a:srgbClr val="B76F29"/>
              </a:buClr>
              <a:buFont typeface="+mj-lt"/>
              <a:buAutoNum type="arabicPeriod"/>
            </a:pPr>
            <a:r>
              <a:rPr lang="en-US" sz="2400" b="1" dirty="0"/>
              <a:t>Design, pilot, and scale innovative projects </a:t>
            </a:r>
            <a:r>
              <a:rPr lang="en-US" sz="2400" dirty="0"/>
              <a:t>that demonstrate how the nation’s technical assistance system could be reimagined at scale.</a:t>
            </a:r>
            <a:endParaRPr lang="en-US" sz="2400" b="0" dirty="0">
              <a:effectLst/>
            </a:endParaRP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8B2C37DF-65C1-9D28-12C6-3637BC05D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</a:blip>
          <a:stretch>
            <a:fillRect/>
          </a:stretch>
        </p:blipFill>
        <p:spPr>
          <a:xfrm>
            <a:off x="8274685" y="1836246"/>
            <a:ext cx="3917315" cy="48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0708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AGree-Risk Coalition">
      <a:dk1>
        <a:srgbClr val="042944"/>
      </a:dk1>
      <a:lt1>
        <a:srgbClr val="FFFFFF"/>
      </a:lt1>
      <a:dk2>
        <a:srgbClr val="095388"/>
      </a:dk2>
      <a:lt2>
        <a:srgbClr val="B76F29"/>
      </a:lt2>
      <a:accent1>
        <a:srgbClr val="DAD0BE"/>
      </a:accent1>
      <a:accent2>
        <a:srgbClr val="FBB161"/>
      </a:accent2>
      <a:accent3>
        <a:srgbClr val="A38A5E"/>
      </a:accent3>
      <a:accent4>
        <a:srgbClr val="024F27"/>
      </a:accent4>
      <a:accent5>
        <a:srgbClr val="A38A5E"/>
      </a:accent5>
      <a:accent6>
        <a:srgbClr val="4F5151"/>
      </a:accent6>
      <a:hlink>
        <a:srgbClr val="07456F"/>
      </a:hlink>
      <a:folHlink>
        <a:srgbClr val="0745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6B7D6810DD0459E5217949D15ECE4" ma:contentTypeVersion="17" ma:contentTypeDescription="Create a new document." ma:contentTypeScope="" ma:versionID="299305f319aefff854595810ff2d81b7">
  <xsd:schema xmlns:xsd="http://www.w3.org/2001/XMLSchema" xmlns:xs="http://www.w3.org/2001/XMLSchema" xmlns:p="http://schemas.microsoft.com/office/2006/metadata/properties" xmlns:ns2="d2bd4f85-7796-4ada-90e6-c2142496396e" xmlns:ns3="952c66a5-810c-4dea-affc-6d1732cb7f16" targetNamespace="http://schemas.microsoft.com/office/2006/metadata/properties" ma:root="true" ma:fieldsID="a148e0e0ea663592dcd65ac6e960465b" ns2:_="" ns3:_="">
    <xsd:import namespace="d2bd4f85-7796-4ada-90e6-c2142496396e"/>
    <xsd:import namespace="952c66a5-810c-4dea-affc-6d1732cb7f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d4f85-7796-4ada-90e6-c21424963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091f755-7813-4523-8fa5-f7377e1783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c66a5-810c-4dea-affc-6d1732cb7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9c89bd7-6183-423a-8bf8-47fee70231ac}" ma:internalName="TaxCatchAll" ma:showField="CatchAllData" ma:web="952c66a5-810c-4dea-affc-6d1732cb7f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2c66a5-810c-4dea-affc-6d1732cb7f16">
      <UserInfo>
        <DisplayName>Barbara Stinson</DisplayName>
        <AccountId>18</AccountId>
        <AccountType/>
      </UserInfo>
      <UserInfo>
        <DisplayName>Annie Shapiro</DisplayName>
        <AccountId>16</AccountId>
        <AccountType/>
      </UserInfo>
      <UserInfo>
        <DisplayName>Annika Freudenberger</DisplayName>
        <AccountId>17</AccountId>
        <AccountType/>
      </UserInfo>
      <UserInfo>
        <DisplayName>YLO001\_spocrwl_171_17347</DisplayName>
        <AccountId>11</AccountId>
        <AccountType/>
      </UserInfo>
      <UserInfo>
        <DisplayName>Jennifer Brassanini</DisplayName>
        <AccountId>13</AccountId>
        <AccountType/>
      </UserInfo>
      <UserInfo>
        <DisplayName>Deborah Atwood</DisplayName>
        <AccountId>23</AccountId>
        <AccountType/>
      </UserInfo>
      <UserInfo>
        <DisplayName>Madelyn Smith</DisplayName>
        <AccountId>36</AccountId>
        <AccountType/>
      </UserInfo>
    </SharedWithUsers>
    <lcf76f155ced4ddcb4097134ff3c332f xmlns="d2bd4f85-7796-4ada-90e6-c2142496396e">
      <Terms xmlns="http://schemas.microsoft.com/office/infopath/2007/PartnerControls"/>
    </lcf76f155ced4ddcb4097134ff3c332f>
    <TaxCatchAll xmlns="952c66a5-810c-4dea-affc-6d1732cb7f16" xsi:nil="true"/>
  </documentManagement>
</p:properties>
</file>

<file path=customXml/itemProps1.xml><?xml version="1.0" encoding="utf-8"?>
<ds:datastoreItem xmlns:ds="http://schemas.openxmlformats.org/officeDocument/2006/customXml" ds:itemID="{863A93C5-1A2D-465E-849F-99DF860AD5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d4f85-7796-4ada-90e6-c2142496396e"/>
    <ds:schemaRef ds:uri="952c66a5-810c-4dea-affc-6d1732cb7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9E4012-3300-4262-B5EC-E4FC270908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D9157-0A75-4EC1-BEBB-3A645C40BC0F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952c66a5-810c-4dea-affc-6d1732cb7f16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d2bd4f85-7796-4ada-90e6-c2142496396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598</Words>
  <Application>Microsoft Macintosh PowerPoint</Application>
  <PresentationFormat>Widescreen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Metropolitan</vt:lpstr>
      <vt:lpstr>PowerPoint Presentation</vt:lpstr>
      <vt:lpstr>Coalition Members</vt:lpstr>
      <vt:lpstr>PowerPoint Presentation</vt:lpstr>
      <vt:lpstr>AGree’s 2023 Farm Bill Policy Platform</vt:lpstr>
      <vt:lpstr>Agriculture Data and Research </vt:lpstr>
      <vt:lpstr>Crop Insurance</vt:lpstr>
      <vt:lpstr>Developing New Crop Insurance Products</vt:lpstr>
      <vt:lpstr>Agriculture Finance</vt:lpstr>
      <vt:lpstr>Technical Assistance</vt:lpstr>
      <vt:lpstr>Climate-Smart Commodities</vt:lpstr>
      <vt:lpstr>Climate-Smart Commodities Network Map</vt:lpstr>
      <vt:lpstr>Contact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AGree Economic and Environmental Risk Coalition</dc:title>
  <dc:creator>Madelyn Smith</dc:creator>
  <cp:lastModifiedBy>Maggie Mascarenhas</cp:lastModifiedBy>
  <cp:revision>4</cp:revision>
  <dcterms:created xsi:type="dcterms:W3CDTF">2020-02-25T03:15:57Z</dcterms:created>
  <dcterms:modified xsi:type="dcterms:W3CDTF">2023-08-10T17:41:36Z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0x010100D386B7D6810DD0459E5217949D15ECE4</vt:lpwstr>
  </property>
  <property fmtid="{D5CDD505-2E9C-101B-9397-08002B2CF9AE}" pid="3" name="MediaServiceImageTags">
    <vt:lpwstr/>
  </property>
</Properties>
</file>